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</p:sldMasterIdLst>
  <p:notesMasterIdLst>
    <p:notesMasterId r:id="rId28"/>
  </p:notesMasterIdLst>
  <p:handoutMasterIdLst>
    <p:handoutMasterId r:id="rId29"/>
  </p:handoutMasterIdLst>
  <p:sldIdLst>
    <p:sldId id="619" r:id="rId7"/>
    <p:sldId id="620" r:id="rId8"/>
    <p:sldId id="621" r:id="rId9"/>
    <p:sldId id="622" r:id="rId10"/>
    <p:sldId id="623" r:id="rId11"/>
    <p:sldId id="609" r:id="rId12"/>
    <p:sldId id="602" r:id="rId13"/>
    <p:sldId id="604" r:id="rId14"/>
    <p:sldId id="607" r:id="rId15"/>
    <p:sldId id="603" r:id="rId16"/>
    <p:sldId id="615" r:id="rId17"/>
    <p:sldId id="616" r:id="rId18"/>
    <p:sldId id="617" r:id="rId19"/>
    <p:sldId id="618" r:id="rId20"/>
    <p:sldId id="610" r:id="rId21"/>
    <p:sldId id="605" r:id="rId22"/>
    <p:sldId id="611" r:id="rId23"/>
    <p:sldId id="593" r:id="rId24"/>
    <p:sldId id="614" r:id="rId25"/>
    <p:sldId id="598" r:id="rId26"/>
    <p:sldId id="606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FDD63B"/>
    <a:srgbClr val="80B958"/>
    <a:srgbClr val="FFC56F"/>
    <a:srgbClr val="FFDA62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95" autoAdjust="0"/>
    <p:restoredTop sz="95045"/>
  </p:normalViewPr>
  <p:slideViewPr>
    <p:cSldViewPr snapToGrid="0" snapToObjects="1">
      <p:cViewPr varScale="1">
        <p:scale>
          <a:sx n="53" d="100"/>
          <a:sy n="53" d="100"/>
        </p:scale>
        <p:origin x="133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6" d="100"/>
        <a:sy n="10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57DB72-16EE-0447-BA27-9E20AB9DC9ED}" type="datetimeFigureOut">
              <a:rPr lang="en-US" smtClean="0"/>
              <a:t>9/18/2022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DB9256-C716-6441-9EF1-649F2E291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834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96C811-4EDC-3648-9685-BB6B12E1074D}" type="datetimeFigureOut">
              <a:rPr lang="en-US" smtClean="0"/>
              <a:t>9/18/2022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E30C5-9CED-B94A-A5D3-3259B428F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304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E30C5-9CED-B94A-A5D3-3259B428F4C5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6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7753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E30C5-9CED-B94A-A5D3-3259B428F4C5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9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7753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E30C5-9CED-B94A-A5D3-3259B428F4C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753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E30C5-9CED-B94A-A5D3-3259B428F4C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753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/>
              <a:pPr/>
              <a:t>9/18/2022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/>
              <a:pPr/>
              <a:t>9/18/2022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/>
              <a:pPr/>
              <a:t>9/18/2022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2049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21790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26408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2645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4538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33061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07295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7978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/>
              <a:pPr/>
              <a:t>9/18/2022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60020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61769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69956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82270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04137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378421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32655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84749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38164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422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/>
              <a:pPr/>
              <a:t>9/18/2022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50796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92698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790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87430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190602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92562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09821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535790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04186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7010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/>
              <a:pPr/>
              <a:t>9/18/2022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94339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00877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71585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22710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73379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796671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734669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264766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64163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6746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/>
              <a:pPr/>
              <a:t>9/18/2022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758403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798261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873922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947298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834207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305888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322814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554388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005137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4771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/>
              <a:pPr/>
              <a:t>9/18/2022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8821210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8452718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227202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746661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822013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178656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0791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/>
              <a:pPr/>
              <a:t>9/18/2022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/>
              <a:pPr/>
              <a:t>9/18/2022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B272F-C6EA-D74A-815B-C2F2E37F6261}" type="datetimeFigureOut">
              <a:rPr lang="en-US" smtClean="0"/>
              <a:pPr/>
              <a:t>9/18/2022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FAF9B-9B30-A34B-BB98-D19D4EC5E5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B272F-C6EA-D74A-815B-C2F2E37F6261}" type="datetimeFigureOut">
              <a:rPr lang="en-US" smtClean="0"/>
              <a:pPr/>
              <a:t>9/18/2022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FAF9B-9B30-A34B-BB98-D19D4EC5E5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353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5935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0301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3849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B272F-C6EA-D74A-815B-C2F2E37F626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9/18/2022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FAF9B-9B30-A34B-BB98-D19D4EC5E50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1109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6.xml"/><Relationship Id="rId6" Type="http://schemas.microsoft.com/office/2007/relationships/hdphoto" Target="../media/hdphoto4.wdp"/><Relationship Id="rId5" Type="http://schemas.openxmlformats.org/officeDocument/2006/relationships/image" Target="../media/image6.jpeg"/><Relationship Id="rId4" Type="http://schemas.microsoft.com/office/2007/relationships/hdphoto" Target="../media/hdphoto3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6.xml"/><Relationship Id="rId4" Type="http://schemas.microsoft.com/office/2007/relationships/hdphoto" Target="../media/hdphoto5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Relationship Id="rId5" Type="http://schemas.microsoft.com/office/2007/relationships/hdphoto" Target="../media/hdphoto1.wdp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082" y="2728041"/>
            <a:ext cx="8229600" cy="2127841"/>
          </a:xfrm>
        </p:spPr>
        <p:txBody>
          <a:bodyPr>
            <a:noAutofit/>
          </a:bodyPr>
          <a:lstStyle/>
          <a:p>
            <a:pPr lvl="0" algn="l"/>
            <a:br>
              <a:rPr lang="en-US" sz="3600" b="1" dirty="0">
                <a:latin typeface="Arial"/>
                <a:cs typeface="Arial"/>
              </a:rPr>
            </a:br>
            <a:br>
              <a:rPr lang="en-US" sz="2800" b="1" dirty="0">
                <a:latin typeface="Arial"/>
                <a:cs typeface="Arial"/>
              </a:rPr>
            </a:br>
            <a:br>
              <a:rPr lang="en-US" sz="4800" b="1" dirty="0"/>
            </a:br>
            <a:endParaRPr lang="en-GB" sz="4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E9AC85-7BFF-DBB5-377C-2563C25D417A}"/>
              </a:ext>
            </a:extLst>
          </p:cNvPr>
          <p:cNvSpPr txBox="1"/>
          <p:nvPr/>
        </p:nvSpPr>
        <p:spPr>
          <a:xfrm>
            <a:off x="402336" y="201168"/>
            <a:ext cx="874166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800" b="1" i="0" dirty="0">
                <a:solidFill>
                  <a:srgbClr val="000000"/>
                </a:solidFill>
                <a:effectLst/>
                <a:latin typeface="system-ui"/>
              </a:rPr>
              <a:t>AMOS 9</a:t>
            </a:r>
          </a:p>
          <a:p>
            <a:r>
              <a:rPr lang="en-SG" sz="2800" b="1" i="0" dirty="0">
                <a:solidFill>
                  <a:srgbClr val="000000"/>
                </a:solidFill>
                <a:effectLst/>
                <a:latin typeface="system-ui"/>
              </a:rPr>
              <a:t>The Destruction of Israel</a:t>
            </a:r>
          </a:p>
          <a:p>
            <a:pPr algn="l"/>
            <a:r>
              <a:rPr lang="en-SG" sz="2600" i="0" baseline="30000" dirty="0">
                <a:solidFill>
                  <a:srgbClr val="000000"/>
                </a:solidFill>
                <a:effectLst/>
              </a:rPr>
              <a:t>1</a:t>
            </a:r>
            <a:r>
              <a:rPr lang="en-SG" sz="2600" b="1" i="0" dirty="0">
                <a:solidFill>
                  <a:srgbClr val="000000"/>
                </a:solidFill>
                <a:effectLst/>
              </a:rPr>
              <a:t> </a:t>
            </a:r>
            <a:r>
              <a:rPr lang="en-SG" sz="2600" b="0" i="0" dirty="0">
                <a:solidFill>
                  <a:srgbClr val="000000"/>
                </a:solidFill>
                <a:effectLst/>
              </a:rPr>
              <a:t>I saw the Lord standing beside the altar, and he said:</a:t>
            </a:r>
          </a:p>
          <a:p>
            <a:pPr algn="l"/>
            <a:r>
              <a:rPr lang="en-SG" sz="2600" b="0" i="0" dirty="0">
                <a:solidFill>
                  <a:srgbClr val="000000"/>
                </a:solidFill>
                <a:effectLst/>
              </a:rPr>
              <a:t>“Strike the capitals until the thresholds shake,</a:t>
            </a:r>
            <a:br>
              <a:rPr lang="en-SG" sz="2600" b="0" i="0" dirty="0">
                <a:solidFill>
                  <a:srgbClr val="000000"/>
                </a:solidFill>
                <a:effectLst/>
              </a:rPr>
            </a:br>
            <a:r>
              <a:rPr lang="en-SG" sz="2600" b="0" i="0" dirty="0">
                <a:solidFill>
                  <a:srgbClr val="000000"/>
                </a:solidFill>
                <a:effectLst/>
              </a:rPr>
              <a:t>    and shatter them on the heads of all the people;</a:t>
            </a:r>
            <a:br>
              <a:rPr lang="en-SG" sz="2600" b="0" i="0" dirty="0">
                <a:solidFill>
                  <a:srgbClr val="000000"/>
                </a:solidFill>
                <a:effectLst/>
              </a:rPr>
            </a:br>
            <a:r>
              <a:rPr lang="en-SG" sz="2600" b="0" i="0" dirty="0">
                <a:solidFill>
                  <a:srgbClr val="000000"/>
                </a:solidFill>
                <a:effectLst/>
              </a:rPr>
              <a:t>and those who are left of them I will kill with the sword;</a:t>
            </a:r>
            <a:br>
              <a:rPr lang="en-SG" sz="2600" b="0" i="0" dirty="0">
                <a:solidFill>
                  <a:srgbClr val="000000"/>
                </a:solidFill>
                <a:effectLst/>
              </a:rPr>
            </a:br>
            <a:r>
              <a:rPr lang="en-SG" sz="2600" b="0" i="0" dirty="0">
                <a:solidFill>
                  <a:srgbClr val="000000"/>
                </a:solidFill>
                <a:effectLst/>
              </a:rPr>
              <a:t>    not one of them shall flee away;</a:t>
            </a:r>
            <a:br>
              <a:rPr lang="en-SG" sz="2600" b="0" i="0" dirty="0">
                <a:solidFill>
                  <a:srgbClr val="000000"/>
                </a:solidFill>
                <a:effectLst/>
              </a:rPr>
            </a:br>
            <a:r>
              <a:rPr lang="en-SG" sz="2600" b="0" i="0" dirty="0">
                <a:solidFill>
                  <a:srgbClr val="000000"/>
                </a:solidFill>
                <a:effectLst/>
              </a:rPr>
              <a:t>    not one of them shall escape.</a:t>
            </a:r>
          </a:p>
          <a:p>
            <a:pPr algn="l"/>
            <a:r>
              <a:rPr lang="en-SG" sz="2600" b="1" i="0" baseline="30000" dirty="0">
                <a:solidFill>
                  <a:srgbClr val="000000"/>
                </a:solidFill>
                <a:effectLst/>
              </a:rPr>
              <a:t>2 </a:t>
            </a:r>
            <a:r>
              <a:rPr lang="en-SG" sz="2600" b="0" i="0" dirty="0">
                <a:solidFill>
                  <a:srgbClr val="000000"/>
                </a:solidFill>
                <a:effectLst/>
              </a:rPr>
              <a:t>“If they dig into </a:t>
            </a:r>
            <a:r>
              <a:rPr lang="en-SG" sz="2600" b="0" i="0" dirty="0" err="1">
                <a:solidFill>
                  <a:srgbClr val="000000"/>
                </a:solidFill>
                <a:effectLst/>
              </a:rPr>
              <a:t>Sheol</a:t>
            </a:r>
            <a:r>
              <a:rPr lang="en-SG" sz="2600" b="0" i="0" dirty="0">
                <a:solidFill>
                  <a:srgbClr val="000000"/>
                </a:solidFill>
                <a:effectLst/>
              </a:rPr>
              <a:t>,</a:t>
            </a:r>
            <a:br>
              <a:rPr lang="en-SG" sz="2600" b="0" i="0" dirty="0">
                <a:solidFill>
                  <a:srgbClr val="000000"/>
                </a:solidFill>
                <a:effectLst/>
              </a:rPr>
            </a:br>
            <a:r>
              <a:rPr lang="en-SG" sz="2600" b="0" i="0" dirty="0">
                <a:solidFill>
                  <a:srgbClr val="000000"/>
                </a:solidFill>
                <a:effectLst/>
              </a:rPr>
              <a:t>    from there shall my hand take them;</a:t>
            </a:r>
            <a:br>
              <a:rPr lang="en-SG" sz="2600" b="0" i="0" dirty="0">
                <a:solidFill>
                  <a:srgbClr val="000000"/>
                </a:solidFill>
                <a:effectLst/>
              </a:rPr>
            </a:br>
            <a:r>
              <a:rPr lang="en-SG" sz="2600" b="0" i="0" dirty="0">
                <a:solidFill>
                  <a:srgbClr val="000000"/>
                </a:solidFill>
                <a:effectLst/>
              </a:rPr>
              <a:t>if they climb up to heaven,</a:t>
            </a:r>
            <a:br>
              <a:rPr lang="en-SG" sz="2600" b="0" i="0" dirty="0">
                <a:solidFill>
                  <a:srgbClr val="000000"/>
                </a:solidFill>
                <a:effectLst/>
              </a:rPr>
            </a:br>
            <a:r>
              <a:rPr lang="en-SG" sz="2600" b="0" i="0" dirty="0">
                <a:solidFill>
                  <a:srgbClr val="000000"/>
                </a:solidFill>
                <a:effectLst/>
              </a:rPr>
              <a:t>    from there I will bring them down.</a:t>
            </a:r>
            <a:br>
              <a:rPr lang="en-SG" sz="2600" b="0" i="0" dirty="0">
                <a:solidFill>
                  <a:srgbClr val="000000"/>
                </a:solidFill>
                <a:effectLst/>
              </a:rPr>
            </a:br>
            <a:r>
              <a:rPr lang="en-SG" sz="2600" b="1" i="0" baseline="30000" dirty="0">
                <a:solidFill>
                  <a:srgbClr val="000000"/>
                </a:solidFill>
                <a:effectLst/>
              </a:rPr>
              <a:t>3 </a:t>
            </a:r>
            <a:r>
              <a:rPr lang="en-SG" sz="2600" b="0" i="0" dirty="0">
                <a:solidFill>
                  <a:srgbClr val="000000"/>
                </a:solidFill>
                <a:effectLst/>
              </a:rPr>
              <a:t>If they hide themselves on the top of Carmel,</a:t>
            </a:r>
            <a:br>
              <a:rPr lang="en-SG" sz="2600" b="0" i="0" dirty="0">
                <a:solidFill>
                  <a:srgbClr val="000000"/>
                </a:solidFill>
                <a:effectLst/>
              </a:rPr>
            </a:br>
            <a:r>
              <a:rPr lang="en-SG" sz="2600" b="0" i="0" dirty="0">
                <a:solidFill>
                  <a:srgbClr val="000000"/>
                </a:solidFill>
                <a:effectLst/>
              </a:rPr>
              <a:t>    from there I will search them out and take them;</a:t>
            </a:r>
            <a:br>
              <a:rPr lang="en-SG" sz="2600" b="0" i="0" dirty="0">
                <a:solidFill>
                  <a:srgbClr val="000000"/>
                </a:solidFill>
                <a:effectLst/>
              </a:rPr>
            </a:br>
            <a:r>
              <a:rPr lang="en-SG" sz="2600" b="0" i="0" dirty="0">
                <a:solidFill>
                  <a:srgbClr val="000000"/>
                </a:solidFill>
                <a:effectLst/>
              </a:rPr>
              <a:t>and if they hide from my sight at the bottom of the sea,</a:t>
            </a:r>
            <a:br>
              <a:rPr lang="en-SG" sz="2600" b="0" i="0" dirty="0">
                <a:solidFill>
                  <a:srgbClr val="000000"/>
                </a:solidFill>
                <a:effectLst/>
              </a:rPr>
            </a:br>
            <a:r>
              <a:rPr lang="en-SG" sz="2600" b="0" i="0" dirty="0">
                <a:solidFill>
                  <a:srgbClr val="000000"/>
                </a:solidFill>
                <a:effectLst/>
              </a:rPr>
              <a:t>    there I will command the serpent, and it shall bite them.</a:t>
            </a:r>
            <a:endParaRPr lang="en-SG" sz="2800" b="0" i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84532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5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082" y="2728041"/>
            <a:ext cx="8229600" cy="2127841"/>
          </a:xfrm>
        </p:spPr>
        <p:txBody>
          <a:bodyPr>
            <a:noAutofit/>
          </a:bodyPr>
          <a:lstStyle/>
          <a:p>
            <a:pPr lvl="0" algn="l"/>
            <a:br>
              <a:rPr lang="en-US" sz="3600" b="1" dirty="0">
                <a:latin typeface="Arial"/>
                <a:cs typeface="Arial"/>
              </a:rPr>
            </a:br>
            <a:br>
              <a:rPr lang="en-US" sz="2800" b="1" dirty="0">
                <a:latin typeface="Arial"/>
                <a:cs typeface="Arial"/>
              </a:rPr>
            </a:br>
            <a:br>
              <a:rPr lang="en-US" sz="4800" b="1" dirty="0"/>
            </a:br>
            <a:endParaRPr lang="en-GB" sz="4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E9AC85-7BFF-DBB5-377C-2563C25D417A}"/>
              </a:ext>
            </a:extLst>
          </p:cNvPr>
          <p:cNvSpPr txBox="1"/>
          <p:nvPr/>
        </p:nvSpPr>
        <p:spPr>
          <a:xfrm>
            <a:off x="402336" y="201168"/>
            <a:ext cx="874166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800" b="1" i="0" dirty="0">
                <a:solidFill>
                  <a:srgbClr val="000000"/>
                </a:solidFill>
                <a:effectLst/>
                <a:latin typeface="system-ui"/>
              </a:rPr>
              <a:t>AMOS 9</a:t>
            </a:r>
          </a:p>
          <a:p>
            <a:r>
              <a:rPr lang="en-SG" sz="2800" b="1" i="0" dirty="0">
                <a:solidFill>
                  <a:srgbClr val="000000"/>
                </a:solidFill>
                <a:effectLst/>
                <a:latin typeface="system-ui"/>
              </a:rPr>
              <a:t>The Destruction of Israel</a:t>
            </a:r>
          </a:p>
          <a:p>
            <a:pPr algn="l"/>
            <a:r>
              <a:rPr lang="en-SG" sz="2600" i="0" baseline="30000" dirty="0">
                <a:solidFill>
                  <a:srgbClr val="000000"/>
                </a:solidFill>
                <a:effectLst/>
              </a:rPr>
              <a:t>1</a:t>
            </a:r>
            <a:r>
              <a:rPr lang="en-SG" sz="2600" b="1" i="0" dirty="0">
                <a:solidFill>
                  <a:srgbClr val="000000"/>
                </a:solidFill>
                <a:effectLst/>
              </a:rPr>
              <a:t> </a:t>
            </a:r>
            <a:r>
              <a:rPr lang="en-SG" sz="2600" b="0" i="0" dirty="0">
                <a:solidFill>
                  <a:srgbClr val="000000"/>
                </a:solidFill>
                <a:effectLst/>
              </a:rPr>
              <a:t>I saw the Lord standing beside the altar, and he said:</a:t>
            </a:r>
          </a:p>
          <a:p>
            <a:pPr algn="l"/>
            <a:r>
              <a:rPr lang="en-SG" sz="2600" b="0" i="0" dirty="0">
                <a:solidFill>
                  <a:srgbClr val="000000"/>
                </a:solidFill>
                <a:effectLst/>
              </a:rPr>
              <a:t>“Strike the capitals until the thresholds shake,</a:t>
            </a:r>
            <a:br>
              <a:rPr lang="en-SG" sz="2600" b="0" i="0" dirty="0">
                <a:solidFill>
                  <a:srgbClr val="000000"/>
                </a:solidFill>
                <a:effectLst/>
              </a:rPr>
            </a:br>
            <a:r>
              <a:rPr lang="en-SG" sz="2600" b="0" i="0" dirty="0">
                <a:solidFill>
                  <a:srgbClr val="000000"/>
                </a:solidFill>
                <a:effectLst/>
              </a:rPr>
              <a:t>    and shatter them on the heads of all the people;</a:t>
            </a:r>
            <a:br>
              <a:rPr lang="en-SG" sz="2600" b="0" i="0" dirty="0">
                <a:solidFill>
                  <a:srgbClr val="000000"/>
                </a:solidFill>
                <a:effectLst/>
              </a:rPr>
            </a:br>
            <a:r>
              <a:rPr lang="en-SG" sz="2600" b="0" i="0" dirty="0">
                <a:solidFill>
                  <a:srgbClr val="000000"/>
                </a:solidFill>
                <a:effectLst/>
              </a:rPr>
              <a:t>and those who are left of them I will kill with the sword;</a:t>
            </a:r>
            <a:br>
              <a:rPr lang="en-SG" sz="2600" b="0" i="0" dirty="0">
                <a:solidFill>
                  <a:srgbClr val="000000"/>
                </a:solidFill>
                <a:effectLst/>
              </a:rPr>
            </a:br>
            <a:r>
              <a:rPr lang="en-SG" sz="2600" b="0" i="0" dirty="0">
                <a:solidFill>
                  <a:srgbClr val="000000"/>
                </a:solidFill>
                <a:effectLst/>
              </a:rPr>
              <a:t>    not one of them shall flee away;</a:t>
            </a:r>
            <a:br>
              <a:rPr lang="en-SG" sz="2600" b="0" i="0" dirty="0">
                <a:solidFill>
                  <a:srgbClr val="000000"/>
                </a:solidFill>
                <a:effectLst/>
              </a:rPr>
            </a:br>
            <a:r>
              <a:rPr lang="en-SG" sz="2600" b="0" i="0" dirty="0">
                <a:solidFill>
                  <a:srgbClr val="000000"/>
                </a:solidFill>
                <a:effectLst/>
              </a:rPr>
              <a:t>    not one of them shall escape.</a:t>
            </a:r>
          </a:p>
          <a:p>
            <a:pPr algn="l"/>
            <a:r>
              <a:rPr lang="en-SG" sz="2600" b="1" i="0" baseline="30000" dirty="0">
                <a:solidFill>
                  <a:srgbClr val="000000"/>
                </a:solidFill>
                <a:effectLst/>
              </a:rPr>
              <a:t>2 </a:t>
            </a:r>
            <a:r>
              <a:rPr lang="en-SG" sz="2600" b="0" i="0" dirty="0">
                <a:solidFill>
                  <a:srgbClr val="000000"/>
                </a:solidFill>
                <a:effectLst/>
              </a:rPr>
              <a:t>“If they dig into </a:t>
            </a:r>
            <a:r>
              <a:rPr lang="en-SG" sz="2600" b="0" i="0" dirty="0" err="1">
                <a:solidFill>
                  <a:srgbClr val="000000"/>
                </a:solidFill>
                <a:effectLst/>
              </a:rPr>
              <a:t>Sheol</a:t>
            </a:r>
            <a:r>
              <a:rPr lang="en-SG" sz="2600" b="0" i="0" dirty="0">
                <a:solidFill>
                  <a:srgbClr val="000000"/>
                </a:solidFill>
                <a:effectLst/>
              </a:rPr>
              <a:t>,</a:t>
            </a:r>
            <a:br>
              <a:rPr lang="en-SG" sz="2600" b="0" i="0" dirty="0">
                <a:solidFill>
                  <a:srgbClr val="000000"/>
                </a:solidFill>
                <a:effectLst/>
              </a:rPr>
            </a:br>
            <a:r>
              <a:rPr lang="en-SG" sz="2600" b="0" i="0" dirty="0">
                <a:solidFill>
                  <a:srgbClr val="000000"/>
                </a:solidFill>
                <a:effectLst/>
              </a:rPr>
              <a:t>    from there shall my hand take them;</a:t>
            </a:r>
            <a:br>
              <a:rPr lang="en-SG" sz="2600" b="0" i="0" dirty="0">
                <a:solidFill>
                  <a:srgbClr val="000000"/>
                </a:solidFill>
                <a:effectLst/>
              </a:rPr>
            </a:br>
            <a:r>
              <a:rPr lang="en-SG" sz="2600" b="0" i="0" dirty="0">
                <a:solidFill>
                  <a:srgbClr val="000000"/>
                </a:solidFill>
                <a:effectLst/>
              </a:rPr>
              <a:t>if they climb up to heaven,</a:t>
            </a:r>
            <a:br>
              <a:rPr lang="en-SG" sz="2600" b="0" i="0" dirty="0">
                <a:solidFill>
                  <a:srgbClr val="000000"/>
                </a:solidFill>
                <a:effectLst/>
              </a:rPr>
            </a:br>
            <a:r>
              <a:rPr lang="en-SG" sz="2600" b="0" i="0" dirty="0">
                <a:solidFill>
                  <a:srgbClr val="000000"/>
                </a:solidFill>
                <a:effectLst/>
              </a:rPr>
              <a:t>    from there I will bring them down.</a:t>
            </a:r>
            <a:br>
              <a:rPr lang="en-SG" sz="2600" b="0" i="0" dirty="0">
                <a:solidFill>
                  <a:srgbClr val="000000"/>
                </a:solidFill>
                <a:effectLst/>
              </a:rPr>
            </a:br>
            <a:r>
              <a:rPr lang="en-SG" sz="2600" b="1" i="0" baseline="30000" dirty="0">
                <a:solidFill>
                  <a:srgbClr val="000000"/>
                </a:solidFill>
                <a:effectLst/>
              </a:rPr>
              <a:t>3 </a:t>
            </a:r>
            <a:r>
              <a:rPr lang="en-SG" sz="2600" b="0" i="0" dirty="0">
                <a:solidFill>
                  <a:srgbClr val="000000"/>
                </a:solidFill>
                <a:effectLst/>
              </a:rPr>
              <a:t>If they hide themselves on the top of Carmel,</a:t>
            </a:r>
            <a:br>
              <a:rPr lang="en-SG" sz="2600" b="0" i="0" dirty="0">
                <a:solidFill>
                  <a:srgbClr val="000000"/>
                </a:solidFill>
                <a:effectLst/>
              </a:rPr>
            </a:br>
            <a:r>
              <a:rPr lang="en-SG" sz="2600" b="0" i="0" dirty="0">
                <a:solidFill>
                  <a:srgbClr val="000000"/>
                </a:solidFill>
                <a:effectLst/>
              </a:rPr>
              <a:t>    from there I will search them out and take them;</a:t>
            </a:r>
            <a:br>
              <a:rPr lang="en-SG" sz="2600" b="0" i="0" dirty="0">
                <a:solidFill>
                  <a:srgbClr val="000000"/>
                </a:solidFill>
                <a:effectLst/>
              </a:rPr>
            </a:br>
            <a:r>
              <a:rPr lang="en-SG" sz="2600" b="0" i="0" dirty="0">
                <a:solidFill>
                  <a:srgbClr val="000000"/>
                </a:solidFill>
                <a:effectLst/>
              </a:rPr>
              <a:t>and if they hide from my sight at the bottom of the sea,</a:t>
            </a:r>
            <a:br>
              <a:rPr lang="en-SG" sz="2600" b="0" i="0" dirty="0">
                <a:solidFill>
                  <a:srgbClr val="000000"/>
                </a:solidFill>
                <a:effectLst/>
              </a:rPr>
            </a:br>
            <a:r>
              <a:rPr lang="en-SG" sz="2600" b="0" i="0" dirty="0">
                <a:solidFill>
                  <a:srgbClr val="000000"/>
                </a:solidFill>
                <a:effectLst/>
              </a:rPr>
              <a:t>    there I will command the serpent, and it shall bite them.</a:t>
            </a:r>
            <a:endParaRPr lang="en-SG" sz="2800" b="0" i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16955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5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082" y="2728041"/>
            <a:ext cx="8229600" cy="2127841"/>
          </a:xfrm>
        </p:spPr>
        <p:txBody>
          <a:bodyPr>
            <a:noAutofit/>
          </a:bodyPr>
          <a:lstStyle/>
          <a:p>
            <a:pPr lvl="0" algn="l"/>
            <a:br>
              <a:rPr lang="en-US" sz="3600" b="1" dirty="0">
                <a:latin typeface="Arial"/>
                <a:cs typeface="Arial"/>
              </a:rPr>
            </a:br>
            <a:br>
              <a:rPr lang="en-US" sz="2800" b="1" dirty="0">
                <a:latin typeface="Arial"/>
                <a:cs typeface="Arial"/>
              </a:rPr>
            </a:br>
            <a:br>
              <a:rPr lang="en-US" sz="4800" b="1" dirty="0"/>
            </a:br>
            <a:endParaRPr lang="en-GB" sz="4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E9AC85-7BFF-DBB5-377C-2563C25D417A}"/>
              </a:ext>
            </a:extLst>
          </p:cNvPr>
          <p:cNvSpPr txBox="1"/>
          <p:nvPr/>
        </p:nvSpPr>
        <p:spPr>
          <a:xfrm>
            <a:off x="402336" y="201168"/>
            <a:ext cx="874166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800" b="1" i="0" dirty="0">
                <a:solidFill>
                  <a:srgbClr val="000000"/>
                </a:solidFill>
                <a:effectLst/>
              </a:rPr>
              <a:t>AMOS 9</a:t>
            </a:r>
          </a:p>
          <a:p>
            <a:pPr algn="l"/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4 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And if they go into captivity before their enemies,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there I will command the sword, and it shall kill them;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and I will fix my eyes upon them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for evil and not for good.”</a:t>
            </a:r>
          </a:p>
          <a:p>
            <a:pPr algn="l"/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5 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The Lord </a:t>
            </a:r>
            <a:r>
              <a:rPr lang="en-SG" sz="2800" b="0" i="0" cap="small" dirty="0">
                <a:solidFill>
                  <a:srgbClr val="000000"/>
                </a:solidFill>
                <a:effectLst/>
              </a:rPr>
              <a:t>God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 of hosts,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he who touches the earth and it melts,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all who dwell in it mourn,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and all of it rises like the Nile,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sinks again, like the Nile of Egypt;</a:t>
            </a:r>
          </a:p>
          <a:p>
            <a:pPr algn="l"/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6 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who builds his upper chambers in the heavens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founds his vault upon the earth;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who calls for the waters of the sea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pours them out upon the surface of the earth—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the </a:t>
            </a:r>
            <a:r>
              <a:rPr lang="en-SG" sz="2800" b="0" i="0" cap="small" dirty="0">
                <a:solidFill>
                  <a:srgbClr val="000000"/>
                </a:solidFill>
                <a:effectLst/>
              </a:rPr>
              <a:t>Lord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 is his name.</a:t>
            </a:r>
          </a:p>
        </p:txBody>
      </p:sp>
    </p:spTree>
    <p:extLst>
      <p:ext uri="{BB962C8B-B14F-4D97-AF65-F5344CB8AC3E}">
        <p14:creationId xmlns:p14="http://schemas.microsoft.com/office/powerpoint/2010/main" val="2712719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5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082" y="2728041"/>
            <a:ext cx="8229600" cy="2127841"/>
          </a:xfrm>
        </p:spPr>
        <p:txBody>
          <a:bodyPr>
            <a:noAutofit/>
          </a:bodyPr>
          <a:lstStyle/>
          <a:p>
            <a:pPr lvl="0" algn="l"/>
            <a:br>
              <a:rPr lang="en-US" sz="3600" b="1" dirty="0">
                <a:latin typeface="Arial"/>
                <a:cs typeface="Arial"/>
              </a:rPr>
            </a:br>
            <a:br>
              <a:rPr lang="en-US" sz="2800" b="1" dirty="0">
                <a:latin typeface="Arial"/>
                <a:cs typeface="Arial"/>
              </a:rPr>
            </a:br>
            <a:br>
              <a:rPr lang="en-US" sz="4800" b="1" dirty="0"/>
            </a:br>
            <a:endParaRPr lang="en-GB" sz="4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E9AC85-7BFF-DBB5-377C-2563C25D417A}"/>
              </a:ext>
            </a:extLst>
          </p:cNvPr>
          <p:cNvSpPr txBox="1"/>
          <p:nvPr/>
        </p:nvSpPr>
        <p:spPr>
          <a:xfrm>
            <a:off x="402336" y="201168"/>
            <a:ext cx="874166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800" b="1" i="0" dirty="0">
                <a:solidFill>
                  <a:srgbClr val="000000"/>
                </a:solidFill>
                <a:effectLst/>
              </a:rPr>
              <a:t>AMOS 9</a:t>
            </a:r>
          </a:p>
          <a:p>
            <a:pPr algn="l"/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7 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“Are you not like the </a:t>
            </a:r>
            <a:r>
              <a:rPr lang="en-SG" sz="2800" b="0" i="0" dirty="0" err="1">
                <a:solidFill>
                  <a:srgbClr val="000000"/>
                </a:solidFill>
                <a:effectLst/>
              </a:rPr>
              <a:t>Cushites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 to me,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O people of Israel?” declares the </a:t>
            </a:r>
            <a:r>
              <a:rPr lang="en-SG" sz="2800" b="0" i="0" cap="small" dirty="0">
                <a:solidFill>
                  <a:srgbClr val="000000"/>
                </a:solidFill>
                <a:effectLst/>
              </a:rPr>
              <a:t>Lord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.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“Did I not bring up Israel from the land of Egypt,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 the Philistines from </a:t>
            </a:r>
            <a:r>
              <a:rPr lang="en-SG" sz="2800" b="0" i="0" dirty="0" err="1">
                <a:solidFill>
                  <a:srgbClr val="000000"/>
                </a:solidFill>
                <a:effectLst/>
              </a:rPr>
              <a:t>Caphtor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 and the Syrians from </a:t>
            </a:r>
            <a:r>
              <a:rPr lang="en-SG" sz="2800" b="0" i="0" dirty="0" err="1">
                <a:solidFill>
                  <a:srgbClr val="000000"/>
                </a:solidFill>
                <a:effectLst/>
              </a:rPr>
              <a:t>Kir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?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8 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Behold, the eyes of the Lord </a:t>
            </a:r>
            <a:r>
              <a:rPr lang="en-SG" sz="2800" b="0" i="0" cap="small" dirty="0">
                <a:solidFill>
                  <a:srgbClr val="000000"/>
                </a:solidFill>
                <a:effectLst/>
              </a:rPr>
              <a:t>God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 are upon the sinful kingdom,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I will destroy it from the surface of the ground,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except that I will not utterly destroy the house of Jacob,”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declares the </a:t>
            </a:r>
            <a:r>
              <a:rPr lang="en-SG" sz="2800" b="0" i="0" cap="small" dirty="0">
                <a:solidFill>
                  <a:srgbClr val="000000"/>
                </a:solidFill>
                <a:effectLst/>
              </a:rPr>
              <a:t>Lord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.</a:t>
            </a:r>
          </a:p>
          <a:p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9 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“For behold, I will command,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shake the house of Israel among all the nations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as one shakes with a sieve,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but no pebble shall fall to the earth.</a:t>
            </a:r>
          </a:p>
        </p:txBody>
      </p:sp>
    </p:spTree>
    <p:extLst>
      <p:ext uri="{BB962C8B-B14F-4D97-AF65-F5344CB8AC3E}">
        <p14:creationId xmlns:p14="http://schemas.microsoft.com/office/powerpoint/2010/main" val="32659637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5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082" y="2728041"/>
            <a:ext cx="8229600" cy="2127841"/>
          </a:xfrm>
        </p:spPr>
        <p:txBody>
          <a:bodyPr>
            <a:noAutofit/>
          </a:bodyPr>
          <a:lstStyle/>
          <a:p>
            <a:pPr lvl="0" algn="l"/>
            <a:br>
              <a:rPr lang="en-US" sz="3600" b="1" dirty="0">
                <a:latin typeface="Arial"/>
                <a:cs typeface="Arial"/>
              </a:rPr>
            </a:br>
            <a:br>
              <a:rPr lang="en-US" sz="2800" b="1" dirty="0">
                <a:latin typeface="Arial"/>
                <a:cs typeface="Arial"/>
              </a:rPr>
            </a:br>
            <a:br>
              <a:rPr lang="en-US" sz="4800" b="1" dirty="0"/>
            </a:br>
            <a:endParaRPr lang="en-GB" sz="4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E9AC85-7BFF-DBB5-377C-2563C25D417A}"/>
              </a:ext>
            </a:extLst>
          </p:cNvPr>
          <p:cNvSpPr txBox="1"/>
          <p:nvPr/>
        </p:nvSpPr>
        <p:spPr>
          <a:xfrm>
            <a:off x="402336" y="201168"/>
            <a:ext cx="874166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800" b="1" i="0" dirty="0">
                <a:solidFill>
                  <a:srgbClr val="000000"/>
                </a:solidFill>
                <a:effectLst/>
              </a:rPr>
              <a:t>AMOS 9</a:t>
            </a:r>
          </a:p>
          <a:p>
            <a:pPr algn="l"/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10 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All the sinners of my people shall die by the sword,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who say, ‘Disaster shall not overtake or meet us.’</a:t>
            </a:r>
          </a:p>
          <a:p>
            <a:pPr algn="l"/>
            <a:endParaRPr lang="en-SG" sz="2800" b="1" i="0" dirty="0">
              <a:solidFill>
                <a:srgbClr val="000000"/>
              </a:solidFill>
              <a:effectLst/>
            </a:endParaRPr>
          </a:p>
          <a:p>
            <a:pPr algn="l"/>
            <a:r>
              <a:rPr lang="en-SG" sz="2800" b="1" i="0" dirty="0">
                <a:solidFill>
                  <a:srgbClr val="000000"/>
                </a:solidFill>
                <a:effectLst/>
              </a:rPr>
              <a:t>The Restoration of Israel</a:t>
            </a:r>
          </a:p>
          <a:p>
            <a:pPr algn="l"/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11 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“In that day I will raise up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the booth of David that is fallen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and repair its breaches,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raise up its ruins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rebuild it as in the days of old,</a:t>
            </a:r>
          </a:p>
          <a:p>
            <a:pPr algn="l"/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12 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that they may possess the remnant of Edom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 all the nations who are called by my name,”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declares the </a:t>
            </a:r>
            <a:r>
              <a:rPr lang="en-SG" sz="2800" b="0" i="0" cap="small" dirty="0">
                <a:solidFill>
                  <a:srgbClr val="000000"/>
                </a:solidFill>
                <a:effectLst/>
              </a:rPr>
              <a:t>Lord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 who does this.</a:t>
            </a:r>
          </a:p>
          <a:p>
            <a:pPr algn="l"/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endParaRPr lang="en-SG" sz="2800" b="0" i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404689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5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082" y="2728041"/>
            <a:ext cx="8229600" cy="2127841"/>
          </a:xfrm>
        </p:spPr>
        <p:txBody>
          <a:bodyPr>
            <a:noAutofit/>
          </a:bodyPr>
          <a:lstStyle/>
          <a:p>
            <a:pPr lvl="0" algn="l"/>
            <a:br>
              <a:rPr lang="en-US" sz="3600" b="1" dirty="0">
                <a:latin typeface="Arial"/>
                <a:cs typeface="Arial"/>
              </a:rPr>
            </a:br>
            <a:br>
              <a:rPr lang="en-US" sz="2800" b="1" dirty="0">
                <a:latin typeface="Arial"/>
                <a:cs typeface="Arial"/>
              </a:rPr>
            </a:br>
            <a:br>
              <a:rPr lang="en-US" sz="4800" b="1" dirty="0"/>
            </a:br>
            <a:endParaRPr lang="en-GB" sz="4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E9AC85-7BFF-DBB5-377C-2563C25D417A}"/>
              </a:ext>
            </a:extLst>
          </p:cNvPr>
          <p:cNvSpPr txBox="1"/>
          <p:nvPr/>
        </p:nvSpPr>
        <p:spPr>
          <a:xfrm>
            <a:off x="402336" y="201168"/>
            <a:ext cx="874166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800" b="1" i="0" dirty="0">
                <a:solidFill>
                  <a:srgbClr val="000000"/>
                </a:solidFill>
                <a:effectLst/>
              </a:rPr>
              <a:t>AMOS 9</a:t>
            </a:r>
          </a:p>
          <a:p>
            <a:pPr algn="l"/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13 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“Behold, the days are coming,” declares the </a:t>
            </a:r>
            <a:r>
              <a:rPr lang="en-SG" sz="2800" b="0" i="0" cap="small" dirty="0">
                <a:solidFill>
                  <a:srgbClr val="000000"/>
                </a:solidFill>
                <a:effectLst/>
              </a:rPr>
              <a:t>Lord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“when the </a:t>
            </a:r>
            <a:r>
              <a:rPr lang="en-SG" sz="2800" b="0" i="0" dirty="0" err="1">
                <a:solidFill>
                  <a:srgbClr val="000000"/>
                </a:solidFill>
                <a:effectLst/>
              </a:rPr>
              <a:t>plowman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 shall overtake the reaper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the treader of grapes him who sows the seed;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the mountains shall drip sweet wine,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all the hills shall flow with it.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14 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I will restore the fortunes of my people Israel,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 they shall rebuild the ruined cities and inhabit them;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they shall plant vineyards and drink their wine,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they shall make gardens and eat their fruit.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15 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I will plant them on their land,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they shall never again be uprooted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out of the land that I have given them,”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says the </a:t>
            </a:r>
            <a:r>
              <a:rPr lang="en-SG" sz="2800" b="0" i="0" cap="small" dirty="0">
                <a:solidFill>
                  <a:srgbClr val="000000"/>
                </a:solidFill>
                <a:effectLst/>
              </a:rPr>
              <a:t>Lord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 your God.</a:t>
            </a:r>
          </a:p>
        </p:txBody>
      </p:sp>
    </p:spTree>
    <p:extLst>
      <p:ext uri="{BB962C8B-B14F-4D97-AF65-F5344CB8AC3E}">
        <p14:creationId xmlns:p14="http://schemas.microsoft.com/office/powerpoint/2010/main" val="440238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5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22-09-14 at 16.00.40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90" y="3250085"/>
            <a:ext cx="5440107" cy="3041876"/>
          </a:xfrm>
          <a:prstGeom prst="rect">
            <a:avLst/>
          </a:prstGeom>
        </p:spPr>
      </p:pic>
      <p:pic>
        <p:nvPicPr>
          <p:cNvPr id="3" name="Picture 2" descr="Screen Shot 2022-09-14 at 16.00.13.png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16661" y="518058"/>
            <a:ext cx="3543540" cy="25494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92979" y="3351341"/>
            <a:ext cx="2975093" cy="156966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b="1" u="sng" dirty="0"/>
              <a:t>Tabernacle of David</a:t>
            </a:r>
          </a:p>
          <a:p>
            <a:pPr algn="ctr"/>
            <a:r>
              <a:rPr lang="en-US" sz="2400" b="1" dirty="0"/>
              <a:t>1 </a:t>
            </a:r>
            <a:r>
              <a:rPr lang="en-US" sz="2400" b="1" dirty="0" err="1"/>
              <a:t>Chr</a:t>
            </a:r>
            <a:r>
              <a:rPr lang="en-US" sz="2400" b="1" dirty="0"/>
              <a:t> 15:1,24-25; 16:5</a:t>
            </a:r>
          </a:p>
          <a:p>
            <a:pPr algn="ctr"/>
            <a:r>
              <a:rPr lang="en-US" sz="2400" b="1" dirty="0"/>
              <a:t>Isaiah 16:5</a:t>
            </a:r>
          </a:p>
          <a:p>
            <a:pPr algn="ctr"/>
            <a:r>
              <a:rPr lang="en-US" sz="2400" b="1" dirty="0"/>
              <a:t>Acts 15:12-18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835" y="812579"/>
            <a:ext cx="5013662" cy="193899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u="sng" dirty="0"/>
              <a:t>Tabernacle of David</a:t>
            </a:r>
          </a:p>
          <a:p>
            <a:r>
              <a:rPr lang="en-US" sz="2400" b="1" dirty="0"/>
              <a:t>No altar, no priests, no feasts</a:t>
            </a:r>
          </a:p>
          <a:p>
            <a:r>
              <a:rPr lang="en-US" sz="2400" b="1" dirty="0"/>
              <a:t> (all in Gibeon)</a:t>
            </a:r>
          </a:p>
          <a:p>
            <a:r>
              <a:rPr lang="en-US" sz="2400" b="1" dirty="0"/>
              <a:t>No veil of separation</a:t>
            </a:r>
          </a:p>
          <a:p>
            <a:r>
              <a:rPr lang="en-US" sz="2400" b="1" dirty="0"/>
              <a:t>No difference between Jew or Gentile</a:t>
            </a:r>
          </a:p>
        </p:txBody>
      </p:sp>
    </p:spTree>
    <p:extLst>
      <p:ext uri="{BB962C8B-B14F-4D97-AF65-F5344CB8AC3E}">
        <p14:creationId xmlns:p14="http://schemas.microsoft.com/office/powerpoint/2010/main" val="848717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5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22-09-16 at 14.35.24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25" y="1332343"/>
            <a:ext cx="8349629" cy="33982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69469" y="484634"/>
            <a:ext cx="67425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Ploughman overtake the reaper</a:t>
            </a:r>
          </a:p>
          <a:p>
            <a:r>
              <a:rPr lang="en-US" sz="2400" b="1" dirty="0"/>
              <a:t>Harvest so abundant, that will take so long to reap</a:t>
            </a:r>
            <a:r>
              <a:rPr lang="en-US" sz="2400" dirty="0"/>
              <a:t>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52413" y="5046886"/>
            <a:ext cx="71294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I will plant them upon their land, </a:t>
            </a:r>
          </a:p>
          <a:p>
            <a:r>
              <a:rPr lang="en-US" sz="2400" b="1" dirty="0"/>
              <a:t>and they shall no more be plucked up out of their land</a:t>
            </a:r>
          </a:p>
        </p:txBody>
      </p:sp>
    </p:spTree>
    <p:extLst>
      <p:ext uri="{BB962C8B-B14F-4D97-AF65-F5344CB8AC3E}">
        <p14:creationId xmlns:p14="http://schemas.microsoft.com/office/powerpoint/2010/main" val="14420202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5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082" y="2728041"/>
            <a:ext cx="8229600" cy="2127841"/>
          </a:xfrm>
        </p:spPr>
        <p:txBody>
          <a:bodyPr>
            <a:noAutofit/>
          </a:bodyPr>
          <a:lstStyle/>
          <a:p>
            <a:pPr lvl="0" algn="l"/>
            <a:br>
              <a:rPr lang="en-US" sz="3600" b="1" dirty="0">
                <a:latin typeface="Arial"/>
                <a:cs typeface="Arial"/>
              </a:rPr>
            </a:br>
            <a:br>
              <a:rPr lang="en-US" sz="2800" b="1" dirty="0">
                <a:latin typeface="Arial"/>
                <a:cs typeface="Arial"/>
              </a:rPr>
            </a:br>
            <a:br>
              <a:rPr lang="en-US" sz="4800" b="1" dirty="0"/>
            </a:br>
            <a:endParaRPr lang="en-GB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665466" y="1301241"/>
            <a:ext cx="8385396" cy="4315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800" b="1" dirty="0"/>
              <a:t>Quoted in New Testament</a:t>
            </a:r>
          </a:p>
          <a:p>
            <a:pPr>
              <a:lnSpc>
                <a:spcPct val="110000"/>
              </a:lnSpc>
            </a:pPr>
            <a:r>
              <a:rPr lang="en-US" sz="2800" b="1" dirty="0"/>
              <a:t>Acts 15:</a:t>
            </a:r>
            <a:r>
              <a:rPr lang="en-US" sz="2400" b="1" dirty="0"/>
              <a:t>16 (Isa 16:5), Amos 9: </a:t>
            </a:r>
            <a:r>
              <a:rPr lang="en-US" sz="2000" b="1" dirty="0"/>
              <a:t>11-15  </a:t>
            </a:r>
            <a:endParaRPr lang="en-US" sz="2400" b="1" dirty="0"/>
          </a:p>
          <a:p>
            <a:pPr>
              <a:lnSpc>
                <a:spcPct val="110000"/>
              </a:lnSpc>
            </a:pPr>
            <a:r>
              <a:rPr lang="en-US" sz="2800" dirty="0"/>
              <a:t>Discussion by Christian Jews: </a:t>
            </a:r>
          </a:p>
          <a:p>
            <a:pPr>
              <a:lnSpc>
                <a:spcPct val="110000"/>
              </a:lnSpc>
            </a:pPr>
            <a:r>
              <a:rPr lang="en-US" sz="2800" dirty="0"/>
              <a:t>Gentile church –subject to Law of Moses for Israel?</a:t>
            </a:r>
          </a:p>
          <a:p>
            <a:pPr>
              <a:lnSpc>
                <a:spcPct val="110000"/>
              </a:lnSpc>
            </a:pPr>
            <a:r>
              <a:rPr lang="en-US" sz="2800" dirty="0"/>
              <a:t>	 Food? Feasts? Circumcision?</a:t>
            </a:r>
          </a:p>
          <a:p>
            <a:pPr>
              <a:lnSpc>
                <a:spcPct val="110000"/>
              </a:lnSpc>
            </a:pPr>
            <a:r>
              <a:rPr lang="en-US" sz="2800" dirty="0"/>
              <a:t>James: Restoration of Tabernacle of David </a:t>
            </a:r>
          </a:p>
          <a:p>
            <a:pPr>
              <a:lnSpc>
                <a:spcPct val="110000"/>
              </a:lnSpc>
            </a:pPr>
            <a:r>
              <a:rPr lang="en-US" sz="2800" dirty="0"/>
              <a:t>Tabernacle/Tent = temporary </a:t>
            </a:r>
          </a:p>
          <a:p>
            <a:pPr>
              <a:lnSpc>
                <a:spcPct val="110000"/>
              </a:lnSpc>
            </a:pPr>
            <a:r>
              <a:rPr lang="en-US" sz="2800" dirty="0"/>
              <a:t>-- while David was king, and Solomon</a:t>
            </a:r>
          </a:p>
          <a:p>
            <a:r>
              <a:rPr lang="en-US" sz="2800" dirty="0"/>
              <a:t>Then – golden age of prosperity and peace</a:t>
            </a:r>
            <a:r>
              <a:rPr lang="en-US" sz="2400" dirty="0"/>
              <a:t>	</a:t>
            </a:r>
          </a:p>
        </p:txBody>
      </p:sp>
      <p:pic>
        <p:nvPicPr>
          <p:cNvPr id="4" name="Picture 3" descr="Screen Shot 2022-09-14 at 16.00.13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03115" y="415970"/>
            <a:ext cx="3213566" cy="2312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9593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 amt="5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082" y="2728041"/>
            <a:ext cx="8229600" cy="2127841"/>
          </a:xfrm>
        </p:spPr>
        <p:txBody>
          <a:bodyPr>
            <a:noAutofit/>
          </a:bodyPr>
          <a:lstStyle/>
          <a:p>
            <a:pPr lvl="0" algn="l"/>
            <a:br>
              <a:rPr lang="en-US" sz="3600" b="1" dirty="0">
                <a:latin typeface="Arial"/>
                <a:cs typeface="Arial"/>
              </a:rPr>
            </a:br>
            <a:br>
              <a:rPr lang="en-US" sz="2800" b="1" dirty="0">
                <a:latin typeface="Arial"/>
                <a:cs typeface="Arial"/>
              </a:rPr>
            </a:br>
            <a:br>
              <a:rPr lang="en-US" sz="4800" b="1" dirty="0"/>
            </a:br>
            <a:endParaRPr lang="en-GB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336714" y="496430"/>
            <a:ext cx="8303475" cy="60016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AMOS</a:t>
            </a:r>
            <a:r>
              <a:rPr lang="en-US" sz="2400" b="1" dirty="0"/>
              <a:t>   </a:t>
            </a:r>
            <a:r>
              <a:rPr lang="en-US" sz="2400" dirty="0"/>
              <a:t>Lessons</a:t>
            </a:r>
          </a:p>
          <a:p>
            <a:r>
              <a:rPr lang="en-US" sz="2400" dirty="0"/>
              <a:t>God of love and mercy - many warnings, pleading by His servants</a:t>
            </a:r>
          </a:p>
          <a:p>
            <a:r>
              <a:rPr lang="en-US" sz="2400" dirty="0"/>
              <a:t>	God’s servant speak truth with shepherd’s heart and love</a:t>
            </a:r>
          </a:p>
          <a:p>
            <a:r>
              <a:rPr lang="en-US" sz="2400" dirty="0"/>
              <a:t>		Prosperity and Fake religion, great combination!</a:t>
            </a:r>
          </a:p>
          <a:p>
            <a:r>
              <a:rPr lang="en-US" sz="2400" dirty="0"/>
              <a:t>			– priests prayers and sacrifices.</a:t>
            </a:r>
          </a:p>
          <a:p>
            <a:r>
              <a:rPr lang="en-US" sz="2400" dirty="0"/>
              <a:t>			– used to exploit and enslave others</a:t>
            </a:r>
          </a:p>
          <a:p>
            <a:r>
              <a:rPr lang="en-US" sz="2400" dirty="0"/>
              <a:t>	If reject and silence God – judgment has to come.</a:t>
            </a:r>
          </a:p>
          <a:p>
            <a:endParaRPr lang="en-US" sz="2400" dirty="0"/>
          </a:p>
          <a:p>
            <a:r>
              <a:rPr lang="en-US" sz="2400" dirty="0"/>
              <a:t>God’s discipline is severe, but restrained. </a:t>
            </a:r>
          </a:p>
          <a:p>
            <a:r>
              <a:rPr lang="en-US" sz="2400" dirty="0"/>
              <a:t>	Israel suffered many centuries – but restoration!!</a:t>
            </a:r>
          </a:p>
          <a:p>
            <a:r>
              <a:rPr lang="en-US" sz="2400" dirty="0"/>
              <a:t>Gentile nations are not Israel – but God speaks </a:t>
            </a:r>
          </a:p>
          <a:p>
            <a:r>
              <a:rPr lang="en-US" sz="2400" dirty="0"/>
              <a:t>		Through Christians, through conscience (Rom 1 – 2)</a:t>
            </a:r>
          </a:p>
          <a:p>
            <a:endParaRPr lang="en-US" sz="2400" dirty="0"/>
          </a:p>
          <a:p>
            <a:r>
              <a:rPr lang="en-US" sz="2400" dirty="0"/>
              <a:t>Something more – the future will be greater than Israel can see!</a:t>
            </a:r>
          </a:p>
          <a:p>
            <a:endParaRPr lang="en-US" sz="2400" dirty="0"/>
          </a:p>
          <a:p>
            <a:r>
              <a:rPr lang="en-US" sz="24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2369591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 amt="5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082" y="2728041"/>
            <a:ext cx="8229600" cy="2127841"/>
          </a:xfrm>
        </p:spPr>
        <p:txBody>
          <a:bodyPr>
            <a:noAutofit/>
          </a:bodyPr>
          <a:lstStyle/>
          <a:p>
            <a:pPr lvl="0" algn="l"/>
            <a:br>
              <a:rPr lang="en-US" sz="3600" b="1" dirty="0">
                <a:latin typeface="Arial"/>
                <a:cs typeface="Arial"/>
              </a:rPr>
            </a:br>
            <a:br>
              <a:rPr lang="en-US" sz="2800" b="1" dirty="0">
                <a:latin typeface="Arial"/>
                <a:cs typeface="Arial"/>
              </a:rPr>
            </a:br>
            <a:br>
              <a:rPr lang="en-US" sz="4800" b="1" dirty="0"/>
            </a:br>
            <a:endParaRPr lang="en-GB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336714" y="496430"/>
            <a:ext cx="827662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Amos (Israel) FUTURE</a:t>
            </a:r>
          </a:p>
          <a:p>
            <a:r>
              <a:rPr lang="en-US" sz="2400" dirty="0"/>
              <a:t>Earthquake – sun into darkness – mourning for an only son</a:t>
            </a:r>
          </a:p>
          <a:p>
            <a:r>
              <a:rPr lang="en-US" sz="2400" dirty="0"/>
              <a:t>	</a:t>
            </a:r>
            <a:r>
              <a:rPr lang="en-US" sz="2400" u="sng" dirty="0"/>
              <a:t>Christians (New Testament) past</a:t>
            </a:r>
          </a:p>
          <a:p>
            <a:r>
              <a:rPr lang="en-US" sz="2400" dirty="0"/>
              <a:t>	Earthquake – sun into darkness -  mourning for an only Son!</a:t>
            </a:r>
          </a:p>
          <a:p>
            <a:endParaRPr lang="en-US" sz="2400" dirty="0"/>
          </a:p>
          <a:p>
            <a:r>
              <a:rPr lang="en-US" sz="2400" b="1" u="sng" dirty="0"/>
              <a:t>Prophetic future</a:t>
            </a:r>
          </a:p>
          <a:p>
            <a:r>
              <a:rPr lang="en-US" sz="2400" dirty="0"/>
              <a:t>Restoration of Israel</a:t>
            </a:r>
          </a:p>
          <a:p>
            <a:r>
              <a:rPr lang="en-US" sz="2400" dirty="0"/>
              <a:t>Mourning </a:t>
            </a:r>
            <a:r>
              <a:rPr lang="en-US" sz="2400" dirty="0" err="1"/>
              <a:t>Zech</a:t>
            </a:r>
            <a:r>
              <a:rPr lang="en-US" sz="2400" dirty="0"/>
              <a:t> 12:10 They shall look upon him </a:t>
            </a:r>
          </a:p>
          <a:p>
            <a:r>
              <a:rPr lang="en-US" sz="2400" dirty="0"/>
              <a:t>	whom they have pierced, and they shall mourn for Him,</a:t>
            </a:r>
          </a:p>
          <a:p>
            <a:r>
              <a:rPr lang="en-US" sz="2400" dirty="0"/>
              <a:t>	as one mourns for his only son.</a:t>
            </a:r>
          </a:p>
          <a:p>
            <a:r>
              <a:rPr lang="en-US" sz="2400" dirty="0"/>
              <a:t>Earthquake </a:t>
            </a:r>
            <a:r>
              <a:rPr lang="en-US" sz="2400" dirty="0" err="1"/>
              <a:t>Heb</a:t>
            </a:r>
            <a:r>
              <a:rPr lang="en-US" sz="2400" dirty="0"/>
              <a:t> 12:26-28. Once more I shall shake .......</a:t>
            </a:r>
          </a:p>
          <a:p>
            <a:r>
              <a:rPr lang="en-US" sz="2400" dirty="0"/>
              <a:t>Sun into darkness Rev 6:12. Great earthquake, sun became black</a:t>
            </a:r>
          </a:p>
        </p:txBody>
      </p:sp>
    </p:spTree>
    <p:extLst>
      <p:ext uri="{BB962C8B-B14F-4D97-AF65-F5344CB8AC3E}">
        <p14:creationId xmlns:p14="http://schemas.microsoft.com/office/powerpoint/2010/main" val="4127305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082" y="2728041"/>
            <a:ext cx="8229600" cy="2127841"/>
          </a:xfrm>
        </p:spPr>
        <p:txBody>
          <a:bodyPr>
            <a:noAutofit/>
          </a:bodyPr>
          <a:lstStyle/>
          <a:p>
            <a:pPr lvl="0" algn="l"/>
            <a:br>
              <a:rPr lang="en-US" sz="3600" b="1" dirty="0">
                <a:latin typeface="Arial"/>
                <a:cs typeface="Arial"/>
              </a:rPr>
            </a:br>
            <a:br>
              <a:rPr lang="en-US" sz="2800" b="1" dirty="0">
                <a:latin typeface="Arial"/>
                <a:cs typeface="Arial"/>
              </a:rPr>
            </a:br>
            <a:br>
              <a:rPr lang="en-US" sz="4800" b="1" dirty="0"/>
            </a:br>
            <a:endParaRPr lang="en-GB" sz="4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E9AC85-7BFF-DBB5-377C-2563C25D417A}"/>
              </a:ext>
            </a:extLst>
          </p:cNvPr>
          <p:cNvSpPr txBox="1"/>
          <p:nvPr/>
        </p:nvSpPr>
        <p:spPr>
          <a:xfrm>
            <a:off x="402336" y="201168"/>
            <a:ext cx="874166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800" b="1" i="0" dirty="0">
                <a:solidFill>
                  <a:srgbClr val="000000"/>
                </a:solidFill>
                <a:effectLst/>
              </a:rPr>
              <a:t>AMOS 9</a:t>
            </a:r>
          </a:p>
          <a:p>
            <a:pPr algn="l"/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4 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And if they go into captivity before their enemies,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there I will command the sword, and it shall kill them;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and I will fix my eyes upon them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for evil and not for good.”</a:t>
            </a:r>
          </a:p>
          <a:p>
            <a:pPr algn="l"/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5 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The Lord </a:t>
            </a:r>
            <a:r>
              <a:rPr lang="en-SG" sz="2800" b="0" i="0" cap="small" dirty="0">
                <a:solidFill>
                  <a:srgbClr val="000000"/>
                </a:solidFill>
                <a:effectLst/>
              </a:rPr>
              <a:t>God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 of hosts,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he who touches the earth and it melts,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all who dwell in it mourn,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and all of it rises like the Nile,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sinks again, like the Nile of Egypt;</a:t>
            </a:r>
          </a:p>
          <a:p>
            <a:pPr algn="l"/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6 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who builds his upper chambers in the heavens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founds his vault upon the earth;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who calls for the waters of the sea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pours them out upon the surface of the earth—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the </a:t>
            </a:r>
            <a:r>
              <a:rPr lang="en-SG" sz="2800" b="0" i="0" cap="small" dirty="0">
                <a:solidFill>
                  <a:srgbClr val="000000"/>
                </a:solidFill>
                <a:effectLst/>
              </a:rPr>
              <a:t>Lord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 is his name.</a:t>
            </a:r>
          </a:p>
        </p:txBody>
      </p:sp>
    </p:spTree>
    <p:extLst>
      <p:ext uri="{BB962C8B-B14F-4D97-AF65-F5344CB8AC3E}">
        <p14:creationId xmlns:p14="http://schemas.microsoft.com/office/powerpoint/2010/main" val="2909396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41422" y="502110"/>
            <a:ext cx="2307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/>
              <a:t>Solomon</a:t>
            </a:r>
            <a:r>
              <a:rPr lang="en-US" dirty="0"/>
              <a:t> - Entire Israel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98181" y="1016304"/>
            <a:ext cx="1205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 err="1"/>
              <a:t>Rehoboam</a:t>
            </a:r>
            <a:endParaRPr lang="en-US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6772659" y="1027180"/>
            <a:ext cx="12824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/>
              <a:t>Jeroboam 1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051645" y="1941316"/>
            <a:ext cx="1692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 err="1"/>
              <a:t>Uzziah</a:t>
            </a:r>
            <a:r>
              <a:rPr lang="en-US" u="sng" dirty="0"/>
              <a:t> (</a:t>
            </a:r>
            <a:r>
              <a:rPr lang="en-US" u="sng" dirty="0" err="1"/>
              <a:t>Azariah</a:t>
            </a:r>
            <a:r>
              <a:rPr lang="en-US" u="sng" dirty="0"/>
              <a:t>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05149" y="1787080"/>
            <a:ext cx="1326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/>
              <a:t>Jeroboam 2</a:t>
            </a:r>
            <a:endParaRPr lang="en-US" i="1" dirty="0"/>
          </a:p>
        </p:txBody>
      </p:sp>
      <p:pic>
        <p:nvPicPr>
          <p:cNvPr id="5" name="Picture 4" descr="Screen Shot 2022-08-09 at 15.09.38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67" y="269284"/>
            <a:ext cx="4519328" cy="619410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5747322" y="867845"/>
            <a:ext cx="613264" cy="2065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944900" y="867845"/>
            <a:ext cx="566364" cy="2065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650744" y="1377187"/>
            <a:ext cx="1331" cy="623066"/>
          </a:xfrm>
          <a:prstGeom prst="straightConnector1">
            <a:avLst/>
          </a:prstGeom>
          <a:ln w="38100" cmpd="sng">
            <a:solidFill>
              <a:srgbClr val="4F81BD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511264" y="1404308"/>
            <a:ext cx="21166" cy="468944"/>
          </a:xfrm>
          <a:prstGeom prst="straightConnector1">
            <a:avLst/>
          </a:prstGeom>
          <a:ln w="38100" cmpd="sng">
            <a:solidFill>
              <a:srgbClr val="4F81BD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034412" y="2252453"/>
            <a:ext cx="1236374" cy="369332"/>
          </a:xfrm>
          <a:prstGeom prst="rect">
            <a:avLst/>
          </a:prstGeom>
          <a:solidFill>
            <a:srgbClr val="FFFF00"/>
          </a:solidFill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sz="1200" b="1" dirty="0">
                <a:solidFill>
                  <a:srgbClr val="FF0000"/>
                </a:solidFill>
              </a:rPr>
              <a:t>EARTHQUAKE 1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70667" y="1408987"/>
            <a:ext cx="109269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Ahab - Elijah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426600" y="2518596"/>
            <a:ext cx="0" cy="303822"/>
          </a:xfrm>
          <a:prstGeom prst="straightConnector1">
            <a:avLst/>
          </a:prstGeom>
          <a:ln w="38100" cmpd="sng">
            <a:solidFill>
              <a:srgbClr val="4F81BD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036062" y="2725830"/>
            <a:ext cx="1625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Exile 1 - Assyria 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5708678" y="2596426"/>
            <a:ext cx="141201" cy="525709"/>
          </a:xfrm>
          <a:prstGeom prst="straightConnector1">
            <a:avLst/>
          </a:prstGeom>
          <a:ln w="38100" cmpd="sng">
            <a:solidFill>
              <a:srgbClr val="4F81BD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226241" y="3041754"/>
            <a:ext cx="1597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Exile 1 Babylon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903917" y="4281039"/>
            <a:ext cx="1569660" cy="369332"/>
          </a:xfrm>
          <a:prstGeom prst="rect">
            <a:avLst/>
          </a:prstGeom>
          <a:solidFill>
            <a:srgbClr val="FFFF00"/>
          </a:solidFill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sz="1600" b="1" dirty="0">
                <a:solidFill>
                  <a:srgbClr val="FF0000"/>
                </a:solidFill>
              </a:rPr>
              <a:t>EARTHQUAKE 2 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6030419" y="3411086"/>
            <a:ext cx="256090" cy="208441"/>
          </a:xfrm>
          <a:prstGeom prst="straightConnector1">
            <a:avLst/>
          </a:prstGeom>
          <a:ln w="38100" cmpd="sng">
            <a:solidFill>
              <a:srgbClr val="4F81BD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6973400" y="3117976"/>
            <a:ext cx="389702" cy="469802"/>
          </a:xfrm>
          <a:prstGeom prst="straightConnector1">
            <a:avLst/>
          </a:prstGeom>
          <a:ln w="38100" cmpd="sng">
            <a:solidFill>
              <a:srgbClr val="4F81BD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648129" y="3556029"/>
            <a:ext cx="2241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Return to Jerusalem 1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6677412" y="3909650"/>
            <a:ext cx="3337" cy="318474"/>
          </a:xfrm>
          <a:prstGeom prst="straightConnector1">
            <a:avLst/>
          </a:prstGeom>
          <a:ln w="38100" cmpd="sng">
            <a:solidFill>
              <a:srgbClr val="4F81BD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878590" y="3941399"/>
            <a:ext cx="114316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Silent years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6688747" y="4660949"/>
            <a:ext cx="0" cy="831801"/>
          </a:xfrm>
          <a:prstGeom prst="straightConnector1">
            <a:avLst/>
          </a:prstGeom>
          <a:ln w="38100" cmpd="sng">
            <a:solidFill>
              <a:srgbClr val="4F81BD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614002" y="4841887"/>
            <a:ext cx="292985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Exile 2 – Tabernacle of David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802544" y="5598714"/>
            <a:ext cx="1736373" cy="369332"/>
          </a:xfrm>
          <a:prstGeom prst="rect">
            <a:avLst/>
          </a:prstGeom>
          <a:solidFill>
            <a:srgbClr val="FFFF00"/>
          </a:solidFill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 EARTHQUAKE 3 </a:t>
            </a:r>
          </a:p>
        </p:txBody>
      </p:sp>
    </p:spTree>
    <p:extLst>
      <p:ext uri="{BB962C8B-B14F-4D97-AF65-F5344CB8AC3E}">
        <p14:creationId xmlns:p14="http://schemas.microsoft.com/office/powerpoint/2010/main" val="30013368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5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582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082" y="2728041"/>
            <a:ext cx="8229600" cy="2127841"/>
          </a:xfrm>
        </p:spPr>
        <p:txBody>
          <a:bodyPr>
            <a:noAutofit/>
          </a:bodyPr>
          <a:lstStyle/>
          <a:p>
            <a:pPr lvl="0" algn="l"/>
            <a:br>
              <a:rPr lang="en-US" sz="3600" b="1" dirty="0">
                <a:latin typeface="Arial"/>
                <a:cs typeface="Arial"/>
              </a:rPr>
            </a:br>
            <a:br>
              <a:rPr lang="en-US" sz="2800" b="1" dirty="0">
                <a:latin typeface="Arial"/>
                <a:cs typeface="Arial"/>
              </a:rPr>
            </a:br>
            <a:br>
              <a:rPr lang="en-US" sz="4800" b="1" dirty="0"/>
            </a:br>
            <a:endParaRPr lang="en-GB" sz="4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E9AC85-7BFF-DBB5-377C-2563C25D417A}"/>
              </a:ext>
            </a:extLst>
          </p:cNvPr>
          <p:cNvSpPr txBox="1"/>
          <p:nvPr/>
        </p:nvSpPr>
        <p:spPr>
          <a:xfrm>
            <a:off x="402336" y="201168"/>
            <a:ext cx="874166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800" b="1" i="0" dirty="0">
                <a:solidFill>
                  <a:srgbClr val="000000"/>
                </a:solidFill>
                <a:effectLst/>
              </a:rPr>
              <a:t>AMOS 9</a:t>
            </a:r>
          </a:p>
          <a:p>
            <a:pPr algn="l"/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7 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“Are you not like the </a:t>
            </a:r>
            <a:r>
              <a:rPr lang="en-SG" sz="2800" b="0" i="0" dirty="0" err="1">
                <a:solidFill>
                  <a:srgbClr val="000000"/>
                </a:solidFill>
                <a:effectLst/>
              </a:rPr>
              <a:t>Cushites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 to me,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O people of Israel?” declares the </a:t>
            </a:r>
            <a:r>
              <a:rPr lang="en-SG" sz="2800" b="0" i="0" cap="small" dirty="0">
                <a:solidFill>
                  <a:srgbClr val="000000"/>
                </a:solidFill>
                <a:effectLst/>
              </a:rPr>
              <a:t>Lord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.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“Did I not bring up Israel from the land of Egypt,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 the Philistines from </a:t>
            </a:r>
            <a:r>
              <a:rPr lang="en-SG" sz="2800" b="0" i="0" dirty="0" err="1">
                <a:solidFill>
                  <a:srgbClr val="000000"/>
                </a:solidFill>
                <a:effectLst/>
              </a:rPr>
              <a:t>Caphtor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 and the Syrians from </a:t>
            </a:r>
            <a:r>
              <a:rPr lang="en-SG" sz="2800" b="0" i="0" dirty="0" err="1">
                <a:solidFill>
                  <a:srgbClr val="000000"/>
                </a:solidFill>
                <a:effectLst/>
              </a:rPr>
              <a:t>Kir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?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8 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Behold, the eyes of the Lord </a:t>
            </a:r>
            <a:r>
              <a:rPr lang="en-SG" sz="2800" b="0" i="0" cap="small" dirty="0">
                <a:solidFill>
                  <a:srgbClr val="000000"/>
                </a:solidFill>
                <a:effectLst/>
              </a:rPr>
              <a:t>God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 are upon the sinful kingdom,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I will destroy it from the surface of the ground,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except that I will not utterly destroy the house of Jacob,”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declares the </a:t>
            </a:r>
            <a:r>
              <a:rPr lang="en-SG" sz="2800" b="0" i="0" cap="small" dirty="0">
                <a:solidFill>
                  <a:srgbClr val="000000"/>
                </a:solidFill>
                <a:effectLst/>
              </a:rPr>
              <a:t>Lord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.</a:t>
            </a:r>
          </a:p>
          <a:p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9 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“For behold, I will command,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shake the house of Israel among all the nations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as one shakes with a sieve,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but no pebble shall fall to the earth.</a:t>
            </a:r>
          </a:p>
        </p:txBody>
      </p:sp>
    </p:spTree>
    <p:extLst>
      <p:ext uri="{BB962C8B-B14F-4D97-AF65-F5344CB8AC3E}">
        <p14:creationId xmlns:p14="http://schemas.microsoft.com/office/powerpoint/2010/main" val="1816924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082" y="2728041"/>
            <a:ext cx="8229600" cy="2127841"/>
          </a:xfrm>
        </p:spPr>
        <p:txBody>
          <a:bodyPr>
            <a:noAutofit/>
          </a:bodyPr>
          <a:lstStyle/>
          <a:p>
            <a:pPr lvl="0" algn="l"/>
            <a:br>
              <a:rPr lang="en-US" sz="3600" b="1" dirty="0">
                <a:latin typeface="Arial"/>
                <a:cs typeface="Arial"/>
              </a:rPr>
            </a:br>
            <a:br>
              <a:rPr lang="en-US" sz="2800" b="1" dirty="0">
                <a:latin typeface="Arial"/>
                <a:cs typeface="Arial"/>
              </a:rPr>
            </a:br>
            <a:br>
              <a:rPr lang="en-US" sz="4800" b="1" dirty="0"/>
            </a:br>
            <a:endParaRPr lang="en-GB" sz="4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E9AC85-7BFF-DBB5-377C-2563C25D417A}"/>
              </a:ext>
            </a:extLst>
          </p:cNvPr>
          <p:cNvSpPr txBox="1"/>
          <p:nvPr/>
        </p:nvSpPr>
        <p:spPr>
          <a:xfrm>
            <a:off x="402336" y="201168"/>
            <a:ext cx="874166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800" b="1" i="0" dirty="0">
                <a:solidFill>
                  <a:srgbClr val="000000"/>
                </a:solidFill>
                <a:effectLst/>
              </a:rPr>
              <a:t>AMOS 9</a:t>
            </a:r>
          </a:p>
          <a:p>
            <a:pPr algn="l"/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10 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All the sinners of my people shall die by the sword,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who say, ‘Disaster shall not overtake or meet us.’</a:t>
            </a:r>
          </a:p>
          <a:p>
            <a:pPr algn="l"/>
            <a:endParaRPr lang="en-SG" sz="2800" b="1" i="0" dirty="0">
              <a:solidFill>
                <a:srgbClr val="000000"/>
              </a:solidFill>
              <a:effectLst/>
            </a:endParaRPr>
          </a:p>
          <a:p>
            <a:pPr algn="l"/>
            <a:r>
              <a:rPr lang="en-SG" sz="2800" b="1" i="0" dirty="0">
                <a:solidFill>
                  <a:srgbClr val="000000"/>
                </a:solidFill>
                <a:effectLst/>
              </a:rPr>
              <a:t>The Restoration of Israel</a:t>
            </a:r>
          </a:p>
          <a:p>
            <a:pPr algn="l"/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11 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“In that day I will raise up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the booth of David that is fallen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and repair its breaches,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raise up its ruins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rebuild it as in the days of old,</a:t>
            </a:r>
          </a:p>
          <a:p>
            <a:pPr algn="l"/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12 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that they may possess the remnant of Edom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 all the nations who are called by my name,”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declares the </a:t>
            </a:r>
            <a:r>
              <a:rPr lang="en-SG" sz="2800" b="0" i="0" cap="small" dirty="0">
                <a:solidFill>
                  <a:srgbClr val="000000"/>
                </a:solidFill>
                <a:effectLst/>
              </a:rPr>
              <a:t>Lord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 who does this.</a:t>
            </a:r>
          </a:p>
          <a:p>
            <a:pPr algn="l"/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endParaRPr lang="en-SG" sz="2800" b="0" i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32596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082" y="2728041"/>
            <a:ext cx="8229600" cy="2127841"/>
          </a:xfrm>
        </p:spPr>
        <p:txBody>
          <a:bodyPr>
            <a:noAutofit/>
          </a:bodyPr>
          <a:lstStyle/>
          <a:p>
            <a:pPr lvl="0" algn="l"/>
            <a:br>
              <a:rPr lang="en-US" sz="3600" b="1" dirty="0">
                <a:latin typeface="Arial"/>
                <a:cs typeface="Arial"/>
              </a:rPr>
            </a:br>
            <a:br>
              <a:rPr lang="en-US" sz="2800" b="1" dirty="0">
                <a:latin typeface="Arial"/>
                <a:cs typeface="Arial"/>
              </a:rPr>
            </a:br>
            <a:br>
              <a:rPr lang="en-US" sz="4800" b="1" dirty="0"/>
            </a:br>
            <a:endParaRPr lang="en-GB" sz="4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E9AC85-7BFF-DBB5-377C-2563C25D417A}"/>
              </a:ext>
            </a:extLst>
          </p:cNvPr>
          <p:cNvSpPr txBox="1"/>
          <p:nvPr/>
        </p:nvSpPr>
        <p:spPr>
          <a:xfrm>
            <a:off x="402336" y="201168"/>
            <a:ext cx="874166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2800" b="1" i="0" dirty="0">
                <a:solidFill>
                  <a:srgbClr val="000000"/>
                </a:solidFill>
                <a:effectLst/>
              </a:rPr>
              <a:t>AMOS 9</a:t>
            </a:r>
          </a:p>
          <a:p>
            <a:pPr algn="l"/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13 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“Behold, the days are coming,” declares the </a:t>
            </a:r>
            <a:r>
              <a:rPr lang="en-SG" sz="2800" b="0" i="0" cap="small" dirty="0">
                <a:solidFill>
                  <a:srgbClr val="000000"/>
                </a:solidFill>
                <a:effectLst/>
              </a:rPr>
              <a:t>Lord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“when the </a:t>
            </a:r>
            <a:r>
              <a:rPr lang="en-SG" sz="2800" b="0" i="0" dirty="0" err="1">
                <a:solidFill>
                  <a:srgbClr val="000000"/>
                </a:solidFill>
                <a:effectLst/>
              </a:rPr>
              <a:t>plowman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 shall overtake the reaper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the treader of grapes him who sows the seed;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the mountains shall drip sweet wine,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all the hills shall flow with it.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14 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I will restore the fortunes of my people Israel,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 they shall rebuild the ruined cities and inhabit them;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they shall plant vineyards and drink their wine,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they shall make gardens and eat their fruit.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1" i="0" baseline="30000" dirty="0">
                <a:solidFill>
                  <a:srgbClr val="000000"/>
                </a:solidFill>
                <a:effectLst/>
              </a:rPr>
              <a:t>15 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I will plant them on their land,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and they shall never again be uprooted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    out of the land that I have given them,”</a:t>
            </a:r>
            <a:br>
              <a:rPr lang="en-SG" sz="2800" b="0" i="0" dirty="0">
                <a:solidFill>
                  <a:srgbClr val="000000"/>
                </a:solidFill>
                <a:effectLst/>
              </a:rPr>
            </a:br>
            <a:r>
              <a:rPr lang="en-SG" sz="2800" b="0" i="0" dirty="0">
                <a:solidFill>
                  <a:srgbClr val="000000"/>
                </a:solidFill>
                <a:effectLst/>
              </a:rPr>
              <a:t>says the </a:t>
            </a:r>
            <a:r>
              <a:rPr lang="en-SG" sz="2800" b="0" i="0" cap="small" dirty="0">
                <a:solidFill>
                  <a:srgbClr val="000000"/>
                </a:solidFill>
                <a:effectLst/>
              </a:rPr>
              <a:t>Lord</a:t>
            </a:r>
            <a:r>
              <a:rPr lang="en-SG" sz="2800" b="0" i="0" dirty="0">
                <a:solidFill>
                  <a:srgbClr val="000000"/>
                </a:solidFill>
                <a:effectLst/>
              </a:rPr>
              <a:t> your God.</a:t>
            </a:r>
          </a:p>
        </p:txBody>
      </p:sp>
    </p:spTree>
    <p:extLst>
      <p:ext uri="{BB962C8B-B14F-4D97-AF65-F5344CB8AC3E}">
        <p14:creationId xmlns:p14="http://schemas.microsoft.com/office/powerpoint/2010/main" val="3126411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 amt="5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082" y="2728041"/>
            <a:ext cx="8229600" cy="2127841"/>
          </a:xfrm>
        </p:spPr>
        <p:txBody>
          <a:bodyPr>
            <a:noAutofit/>
          </a:bodyPr>
          <a:lstStyle/>
          <a:p>
            <a:pPr lvl="0" algn="l"/>
            <a:br>
              <a:rPr lang="en-US" sz="3600" b="1" dirty="0">
                <a:latin typeface="Arial"/>
                <a:cs typeface="Arial"/>
              </a:rPr>
            </a:br>
            <a:br>
              <a:rPr lang="en-US" sz="2800" b="1" dirty="0">
                <a:latin typeface="Arial"/>
                <a:cs typeface="Arial"/>
              </a:rPr>
            </a:br>
            <a:br>
              <a:rPr lang="en-US" sz="4800" b="1" dirty="0"/>
            </a:br>
            <a:endParaRPr lang="en-GB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472616" y="406966"/>
            <a:ext cx="8279931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Amos: 9 Chapters – Unique points </a:t>
            </a:r>
            <a:endParaRPr lang="en-US" sz="2400" u="sng" dirty="0">
              <a:solidFill>
                <a:prstClr val="black"/>
              </a:solidFill>
              <a:latin typeface="Calibri"/>
            </a:endParaRPr>
          </a:p>
          <a:p>
            <a:r>
              <a:rPr lang="en-US" sz="3200" u="sng" dirty="0">
                <a:solidFill>
                  <a:prstClr val="black"/>
                </a:solidFill>
                <a:latin typeface="Calibri"/>
              </a:rPr>
              <a:t>Earthquak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e (1:1) – </a:t>
            </a:r>
            <a:r>
              <a:rPr lang="en-US" sz="3200" dirty="0" err="1">
                <a:solidFill>
                  <a:prstClr val="black"/>
                </a:solidFill>
                <a:latin typeface="Calibri"/>
              </a:rPr>
              <a:t>Zech</a:t>
            </a:r>
            <a:r>
              <a:rPr lang="en-US" sz="3200" dirty="0">
                <a:solidFill>
                  <a:prstClr val="black"/>
                </a:solidFill>
                <a:latin typeface="Calibri"/>
              </a:rPr>
              <a:t> 14:5</a:t>
            </a:r>
          </a:p>
          <a:p>
            <a:r>
              <a:rPr lang="en-US" sz="2400" b="1" dirty="0">
                <a:solidFill>
                  <a:prstClr val="black"/>
                </a:solidFill>
                <a:latin typeface="Calibri"/>
              </a:rPr>
              <a:t>Amos 1-2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.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Judgement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on the surrounding </a:t>
            </a:r>
            <a:r>
              <a:rPr lang="en-US" sz="2400" u="sng" dirty="0">
                <a:solidFill>
                  <a:prstClr val="black"/>
                </a:solidFill>
                <a:latin typeface="Calibri"/>
              </a:rPr>
              <a:t>Gentile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nations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	God judges them – God must judge Judah and Israel</a:t>
            </a:r>
          </a:p>
          <a:p>
            <a:r>
              <a:rPr lang="en-US" sz="2400" b="1" dirty="0">
                <a:solidFill>
                  <a:prstClr val="black"/>
                </a:solidFill>
                <a:latin typeface="Calibri"/>
              </a:rPr>
              <a:t>Amos 3 – 6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. Discipline and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Judgements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on Israel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	Specific sin – NOT idolatry (Baal worship), sexual sins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	Prosperity and Sin of Greed and Complacency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	Security in a false temple, priests and sacrifices!</a:t>
            </a:r>
            <a:r>
              <a:rPr lang="en-US" sz="2800" b="1" dirty="0">
                <a:solidFill>
                  <a:prstClr val="black"/>
                </a:solidFill>
                <a:latin typeface="Calibri"/>
              </a:rPr>
              <a:t>		</a:t>
            </a:r>
          </a:p>
          <a:p>
            <a:r>
              <a:rPr lang="en-US" sz="2800" b="1" dirty="0">
                <a:solidFill>
                  <a:prstClr val="black"/>
                </a:solidFill>
                <a:latin typeface="Calibri"/>
              </a:rPr>
              <a:t>Amos 7 – 9. 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FIVE Visions: God’s discipline &amp; </a:t>
            </a:r>
            <a:r>
              <a:rPr lang="en-US" sz="2800" dirty="0" err="1">
                <a:solidFill>
                  <a:prstClr val="black"/>
                </a:solidFill>
                <a:latin typeface="Calibri"/>
              </a:rPr>
              <a:t>judgement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.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Ends with Restoration and Reassurance</a:t>
            </a:r>
          </a:p>
          <a:p>
            <a:r>
              <a:rPr lang="en-US" sz="2800" dirty="0">
                <a:solidFill>
                  <a:prstClr val="black"/>
                </a:solidFill>
                <a:latin typeface="Calibri"/>
              </a:rPr>
              <a:t>	Tent (Tabernacle/Booth) of David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912253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5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082" y="2728041"/>
            <a:ext cx="8229600" cy="2127841"/>
          </a:xfrm>
        </p:spPr>
        <p:txBody>
          <a:bodyPr>
            <a:noAutofit/>
          </a:bodyPr>
          <a:lstStyle/>
          <a:p>
            <a:pPr lvl="0" algn="l"/>
            <a:br>
              <a:rPr lang="en-US" sz="3600" b="1" dirty="0">
                <a:latin typeface="Arial"/>
                <a:cs typeface="Arial"/>
              </a:rPr>
            </a:br>
            <a:br>
              <a:rPr lang="en-US" sz="2800" b="1" dirty="0">
                <a:latin typeface="Arial"/>
                <a:cs typeface="Arial"/>
              </a:rPr>
            </a:br>
            <a:br>
              <a:rPr lang="en-US" sz="4800" b="1" dirty="0"/>
            </a:br>
            <a:endParaRPr lang="en-GB" sz="4800" dirty="0"/>
          </a:p>
        </p:txBody>
      </p:sp>
      <p:grpSp>
        <p:nvGrpSpPr>
          <p:cNvPr id="6" name="Group 5"/>
          <p:cNvGrpSpPr/>
          <p:nvPr/>
        </p:nvGrpSpPr>
        <p:grpSpPr>
          <a:xfrm>
            <a:off x="585888" y="425684"/>
            <a:ext cx="8246562" cy="5940087"/>
            <a:chOff x="585888" y="425684"/>
            <a:chExt cx="8246562" cy="5940087"/>
          </a:xfrm>
        </p:grpSpPr>
        <p:sp>
          <p:nvSpPr>
            <p:cNvPr id="3" name="TextBox 2"/>
            <p:cNvSpPr txBox="1"/>
            <p:nvPr/>
          </p:nvSpPr>
          <p:spPr>
            <a:xfrm>
              <a:off x="585888" y="425684"/>
              <a:ext cx="7980413" cy="5940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u="sng" dirty="0">
                  <a:solidFill>
                    <a:prstClr val="black"/>
                  </a:solidFill>
                  <a:latin typeface="Calibri"/>
                </a:rPr>
                <a:t>Amos 7 – 8 :</a:t>
              </a:r>
              <a:r>
                <a:rPr lang="en-US" sz="2400" dirty="0">
                  <a:solidFill>
                    <a:prstClr val="black"/>
                  </a:solidFill>
                  <a:latin typeface="Calibri"/>
                </a:rPr>
                <a:t>  </a:t>
              </a:r>
            </a:p>
            <a:p>
              <a:r>
                <a:rPr lang="en-US" sz="2400" dirty="0">
                  <a:solidFill>
                    <a:prstClr val="black"/>
                  </a:solidFill>
                  <a:latin typeface="Calibri"/>
                </a:rPr>
                <a:t>1</a:t>
              </a:r>
              <a:r>
                <a:rPr lang="en-US" sz="2400" baseline="30000" dirty="0">
                  <a:solidFill>
                    <a:prstClr val="black"/>
                  </a:solidFill>
                  <a:latin typeface="Calibri"/>
                </a:rPr>
                <a:t>st</a:t>
              </a:r>
              <a:r>
                <a:rPr lang="en-US" sz="2400" dirty="0">
                  <a:solidFill>
                    <a:prstClr val="black"/>
                  </a:solidFill>
                  <a:latin typeface="Calibri"/>
                </a:rPr>
                <a:t> : Locusts (7:1)  – Amos pleaded, averted</a:t>
              </a:r>
            </a:p>
            <a:p>
              <a:r>
                <a:rPr lang="en-US" sz="2400" dirty="0">
                  <a:solidFill>
                    <a:prstClr val="black"/>
                  </a:solidFill>
                  <a:latin typeface="Calibri"/>
                </a:rPr>
                <a:t>2</a:t>
              </a:r>
              <a:r>
                <a:rPr lang="en-US" sz="2400" baseline="30000" dirty="0">
                  <a:solidFill>
                    <a:prstClr val="black"/>
                  </a:solidFill>
                  <a:latin typeface="Calibri"/>
                </a:rPr>
                <a:t>nd</a:t>
              </a:r>
              <a:r>
                <a:rPr lang="en-US" sz="2400" dirty="0">
                  <a:solidFill>
                    <a:prstClr val="black"/>
                  </a:solidFill>
                  <a:latin typeface="Calibri"/>
                </a:rPr>
                <a:t> : Devouring fire (7:4) – Amos pleaded, averted</a:t>
              </a:r>
            </a:p>
            <a:p>
              <a:r>
                <a:rPr lang="en-US" sz="2400" dirty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– God ‘repented’  (KJV, RV, JPS); ‘relented’ (ESV, NIV, NASB)</a:t>
              </a:r>
            </a:p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   	</a:t>
              </a:r>
              <a:r>
                <a:rPr lang="en-US" sz="2000" b="1" dirty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US" sz="2000" b="1" dirty="0" err="1">
                  <a:solidFill>
                    <a:prstClr val="black"/>
                  </a:solidFill>
                  <a:latin typeface="Calibri"/>
                </a:rPr>
                <a:t>i.e</a:t>
              </a:r>
              <a:r>
                <a:rPr lang="en-US" sz="2000" b="1" dirty="0">
                  <a:solidFill>
                    <a:prstClr val="black"/>
                  </a:solidFill>
                  <a:latin typeface="Calibri"/>
                </a:rPr>
                <a:t> changed His mind/plans</a:t>
              </a:r>
            </a:p>
            <a:p>
              <a:r>
                <a:rPr lang="en-US" sz="2400" dirty="0">
                  <a:solidFill>
                    <a:prstClr val="black"/>
                  </a:solidFill>
                  <a:latin typeface="Calibri"/>
                </a:rPr>
                <a:t>3</a:t>
              </a:r>
              <a:r>
                <a:rPr lang="en-US" sz="2400" baseline="30000" dirty="0">
                  <a:solidFill>
                    <a:prstClr val="black"/>
                  </a:solidFill>
                  <a:latin typeface="Calibri"/>
                </a:rPr>
                <a:t>rd</a:t>
              </a:r>
              <a:r>
                <a:rPr lang="en-US" sz="2400" dirty="0">
                  <a:solidFill>
                    <a:prstClr val="black"/>
                  </a:solidFill>
                  <a:latin typeface="Calibri"/>
                </a:rPr>
                <a:t> : </a:t>
              </a:r>
              <a:r>
                <a:rPr lang="en-US" sz="2400" dirty="0" err="1">
                  <a:solidFill>
                    <a:prstClr val="black"/>
                  </a:solidFill>
                  <a:latin typeface="Calibri"/>
                </a:rPr>
                <a:t>Plumbline</a:t>
              </a:r>
              <a:r>
                <a:rPr lang="en-US" sz="2400" dirty="0">
                  <a:solidFill>
                    <a:prstClr val="black"/>
                  </a:solidFill>
                  <a:latin typeface="Calibri"/>
                </a:rPr>
                <a:t> (7:7) ‘I will not pass by again’</a:t>
              </a:r>
            </a:p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	</a:t>
              </a:r>
              <a:r>
                <a:rPr lang="en-US" sz="2000" dirty="0" err="1">
                  <a:solidFill>
                    <a:prstClr val="black"/>
                  </a:solidFill>
                  <a:latin typeface="Calibri"/>
                </a:rPr>
                <a:t>Judgement</a:t>
              </a:r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 against Israel and </a:t>
              </a:r>
              <a:r>
                <a:rPr lang="en-US" sz="2000" i="1" u="sng" dirty="0">
                  <a:solidFill>
                    <a:prstClr val="black"/>
                  </a:solidFill>
                  <a:latin typeface="Calibri"/>
                </a:rPr>
                <a:t>Jeroboam</a:t>
              </a:r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.</a:t>
              </a:r>
            </a:p>
            <a:p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	</a:t>
              </a:r>
              <a:r>
                <a:rPr lang="en-US" sz="2000" dirty="0" err="1">
                  <a:solidFill>
                    <a:prstClr val="black"/>
                  </a:solidFill>
                  <a:latin typeface="Calibri"/>
                </a:rPr>
                <a:t>Amaziah</a:t>
              </a:r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, priest of Bethel, </a:t>
              </a:r>
              <a:r>
                <a:rPr lang="en-US" sz="2000" i="1" dirty="0">
                  <a:solidFill>
                    <a:prstClr val="black"/>
                  </a:solidFill>
                  <a:latin typeface="Calibri"/>
                </a:rPr>
                <a:t>silences</a:t>
              </a:r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 Amos</a:t>
              </a:r>
              <a:r>
                <a:rPr lang="en-US" sz="2400" dirty="0">
                  <a:solidFill>
                    <a:prstClr val="black"/>
                  </a:solidFill>
                  <a:latin typeface="Calibri"/>
                </a:rPr>
                <a:t>.</a:t>
              </a:r>
            </a:p>
            <a:p>
              <a:endParaRPr lang="en-US" sz="2400" dirty="0">
                <a:solidFill>
                  <a:prstClr val="black"/>
                </a:solidFill>
                <a:latin typeface="Calibri"/>
              </a:endParaRPr>
            </a:p>
            <a:p>
              <a:r>
                <a:rPr lang="en-US" sz="2400" dirty="0">
                  <a:solidFill>
                    <a:prstClr val="black"/>
                  </a:solidFill>
                </a:rPr>
                <a:t>4</a:t>
              </a:r>
              <a:r>
                <a:rPr lang="en-US" sz="2400" baseline="30000" dirty="0">
                  <a:solidFill>
                    <a:prstClr val="black"/>
                  </a:solidFill>
                </a:rPr>
                <a:t>th</a:t>
              </a:r>
              <a:r>
                <a:rPr lang="en-US" sz="2400" dirty="0">
                  <a:solidFill>
                    <a:prstClr val="black"/>
                  </a:solidFill>
                </a:rPr>
                <a:t> vision: Basket of summer fruit.</a:t>
              </a:r>
            </a:p>
            <a:p>
              <a:r>
                <a:rPr lang="en-US" sz="2400" dirty="0">
                  <a:solidFill>
                    <a:prstClr val="black"/>
                  </a:solidFill>
                </a:rPr>
                <a:t>	Fully ripe – cannot wait any more</a:t>
              </a:r>
            </a:p>
            <a:p>
              <a:r>
                <a:rPr lang="en-US" sz="2400" dirty="0">
                  <a:solidFill>
                    <a:prstClr val="black"/>
                  </a:solidFill>
                </a:rPr>
                <a:t>	Events of </a:t>
              </a:r>
              <a:r>
                <a:rPr lang="en-US" sz="2400" dirty="0" err="1">
                  <a:solidFill>
                    <a:prstClr val="black"/>
                  </a:solidFill>
                </a:rPr>
                <a:t>Judgement</a:t>
              </a:r>
              <a:r>
                <a:rPr lang="en-US" sz="2400" dirty="0">
                  <a:solidFill>
                    <a:prstClr val="black"/>
                  </a:solidFill>
                </a:rPr>
                <a:t> </a:t>
              </a:r>
            </a:p>
            <a:p>
              <a:r>
                <a:rPr lang="en-US" sz="2400" dirty="0">
                  <a:solidFill>
                    <a:prstClr val="black"/>
                  </a:solidFill>
                </a:rPr>
                <a:t>	– earthquake, sun dark at noon</a:t>
              </a:r>
            </a:p>
            <a:p>
              <a:r>
                <a:rPr lang="en-US" sz="2400" dirty="0">
                  <a:solidFill>
                    <a:prstClr val="black"/>
                  </a:solidFill>
                </a:rPr>
                <a:t>		Silence of God – no word. </a:t>
              </a:r>
            </a:p>
            <a:p>
              <a:r>
                <a:rPr lang="en-US" sz="2400" dirty="0">
                  <a:solidFill>
                    <a:prstClr val="black"/>
                  </a:solidFill>
                </a:rPr>
                <a:t>‘Law of double fulfillment’ – early – then later – and again!</a:t>
              </a:r>
            </a:p>
            <a:p>
              <a:endParaRPr lang="en-US" sz="2400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20000">
              <a:off x="6160632" y="1993301"/>
              <a:ext cx="2671818" cy="1708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7" name="Picture 6" descr="Screen Shot 2022-09-06 at 14.17.54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612"/>
            <a:stretch/>
          </p:blipFill>
          <p:spPr>
            <a:xfrm>
              <a:off x="5433132" y="3754070"/>
              <a:ext cx="2587188" cy="17662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79309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051645" y="502110"/>
            <a:ext cx="3612565" cy="5162634"/>
            <a:chOff x="5051645" y="502110"/>
            <a:chExt cx="3612565" cy="5162634"/>
          </a:xfrm>
        </p:grpSpPr>
        <p:sp>
          <p:nvSpPr>
            <p:cNvPr id="2" name="TextBox 1"/>
            <p:cNvSpPr txBox="1"/>
            <p:nvPr/>
          </p:nvSpPr>
          <p:spPr>
            <a:xfrm>
              <a:off x="6141422" y="502110"/>
              <a:ext cx="230701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u="sng" dirty="0">
                  <a:solidFill>
                    <a:prstClr val="black"/>
                  </a:solidFill>
                  <a:latin typeface="Calibri"/>
                </a:rPr>
                <a:t>Solomon</a:t>
              </a:r>
              <a:r>
                <a:rPr lang="en-US" dirty="0">
                  <a:solidFill>
                    <a:prstClr val="black"/>
                  </a:solidFill>
                  <a:latin typeface="Calibri"/>
                </a:rPr>
                <a:t> - Entire Israel</a:t>
              </a:r>
            </a:p>
            <a:p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98181" y="1016304"/>
              <a:ext cx="12058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u="sng" dirty="0" err="1">
                  <a:solidFill>
                    <a:prstClr val="black"/>
                  </a:solidFill>
                  <a:latin typeface="Calibri"/>
                </a:rPr>
                <a:t>Rehoboam</a:t>
              </a:r>
              <a:endParaRPr lang="en-US" u="sng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72659" y="1027180"/>
              <a:ext cx="128247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u="sng" dirty="0">
                  <a:solidFill>
                    <a:prstClr val="black"/>
                  </a:solidFill>
                  <a:latin typeface="Calibri"/>
                </a:rPr>
                <a:t>Jeroboam 1</a:t>
              </a:r>
            </a:p>
            <a:p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51645" y="1941316"/>
              <a:ext cx="16927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u="sng" dirty="0" err="1">
                  <a:solidFill>
                    <a:prstClr val="black"/>
                  </a:solidFill>
                  <a:latin typeface="Calibri"/>
                </a:rPr>
                <a:t>Uzziah</a:t>
              </a:r>
              <a:r>
                <a:rPr lang="en-US" u="sng" dirty="0">
                  <a:solidFill>
                    <a:prstClr val="black"/>
                  </a:solidFill>
                  <a:latin typeface="Calibri"/>
                </a:rPr>
                <a:t> (</a:t>
              </a:r>
              <a:r>
                <a:rPr lang="en-US" u="sng" dirty="0" err="1">
                  <a:solidFill>
                    <a:prstClr val="black"/>
                  </a:solidFill>
                  <a:latin typeface="Calibri"/>
                </a:rPr>
                <a:t>Azariah</a:t>
              </a:r>
              <a:r>
                <a:rPr lang="en-US" u="sng" dirty="0">
                  <a:solidFill>
                    <a:prstClr val="black"/>
                  </a:solidFill>
                  <a:latin typeface="Calibri"/>
                </a:rPr>
                <a:t>)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005149" y="1787080"/>
              <a:ext cx="13261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u="sng" dirty="0">
                  <a:solidFill>
                    <a:prstClr val="black"/>
                  </a:solidFill>
                  <a:latin typeface="Calibri"/>
                </a:rPr>
                <a:t>Jeroboam 2</a:t>
              </a:r>
              <a:endParaRPr lang="en-US" i="1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>
              <a:off x="5747322" y="867845"/>
              <a:ext cx="613264" cy="20651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6944900" y="867845"/>
              <a:ext cx="566364" cy="20651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5650744" y="1377187"/>
              <a:ext cx="1331" cy="623066"/>
            </a:xfrm>
            <a:prstGeom prst="straightConnector1">
              <a:avLst/>
            </a:prstGeom>
            <a:ln w="38100" cmpd="sng">
              <a:solidFill>
                <a:srgbClr val="4F81BD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7511264" y="1404308"/>
              <a:ext cx="21166" cy="468944"/>
            </a:xfrm>
            <a:prstGeom prst="straightConnector1">
              <a:avLst/>
            </a:prstGeom>
            <a:ln w="38100" cmpd="sng">
              <a:solidFill>
                <a:srgbClr val="4F81BD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945755" y="2310648"/>
              <a:ext cx="1569548" cy="369332"/>
            </a:xfrm>
            <a:prstGeom prst="rect">
              <a:avLst/>
            </a:prstGeom>
            <a:solidFill>
              <a:srgbClr val="FFFF00"/>
            </a:solidFill>
            <a:ln w="38100" cmpd="sng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Calibri"/>
                </a:rPr>
                <a:t> </a:t>
              </a:r>
              <a:r>
                <a:rPr lang="en-US" sz="1600" b="1" dirty="0">
                  <a:solidFill>
                    <a:srgbClr val="FF0000"/>
                  </a:solidFill>
                  <a:latin typeface="Calibri"/>
                </a:rPr>
                <a:t>EARTHQUAKE 1 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370667" y="1408987"/>
              <a:ext cx="109269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Ahab - Elijah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036062" y="2725830"/>
              <a:ext cx="16250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alibri"/>
                </a:rPr>
                <a:t>Exile 1 - Assyria 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5747322" y="2823584"/>
              <a:ext cx="102557" cy="298551"/>
            </a:xfrm>
            <a:prstGeom prst="straightConnector1">
              <a:avLst/>
            </a:prstGeom>
            <a:ln w="38100" cmpd="sng">
              <a:solidFill>
                <a:srgbClr val="4F81BD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226241" y="3041754"/>
              <a:ext cx="1597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alibri"/>
                </a:rPr>
                <a:t>Exile 1 Babylon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895567" y="5295412"/>
              <a:ext cx="1569660" cy="369332"/>
            </a:xfrm>
            <a:prstGeom prst="rect">
              <a:avLst/>
            </a:prstGeom>
            <a:solidFill>
              <a:srgbClr val="FFFF00"/>
            </a:solidFill>
            <a:ln w="38100" cmpd="sng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Calibri"/>
                </a:rPr>
                <a:t> </a:t>
              </a:r>
              <a:r>
                <a:rPr lang="en-US" sz="1600" b="1" dirty="0">
                  <a:solidFill>
                    <a:srgbClr val="FF0000"/>
                  </a:solidFill>
                  <a:latin typeface="Calibri"/>
                </a:rPr>
                <a:t>EARTHQUAKE 2 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6030419" y="3411086"/>
              <a:ext cx="256090" cy="208441"/>
            </a:xfrm>
            <a:prstGeom prst="straightConnector1">
              <a:avLst/>
            </a:prstGeom>
            <a:ln w="38100" cmpd="sng">
              <a:solidFill>
                <a:srgbClr val="4F81BD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>
              <a:off x="6973400" y="3117976"/>
              <a:ext cx="389702" cy="469802"/>
            </a:xfrm>
            <a:prstGeom prst="straightConnector1">
              <a:avLst/>
            </a:prstGeom>
            <a:ln w="38100" cmpd="sng">
              <a:solidFill>
                <a:srgbClr val="4F81BD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5648129" y="3556029"/>
              <a:ext cx="22410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alibri"/>
                </a:rPr>
                <a:t>Return to Jerusalem 1</a:t>
              </a:r>
            </a:p>
          </p:txBody>
        </p:sp>
        <p:cxnSp>
          <p:nvCxnSpPr>
            <p:cNvPr id="36" name="Straight Arrow Connector 35"/>
            <p:cNvCxnSpPr>
              <a:endCxn id="30" idx="0"/>
            </p:cNvCxnSpPr>
            <p:nvPr/>
          </p:nvCxnSpPr>
          <p:spPr>
            <a:xfrm>
              <a:off x="6636355" y="3893612"/>
              <a:ext cx="0" cy="720306"/>
            </a:xfrm>
            <a:prstGeom prst="straightConnector1">
              <a:avLst/>
            </a:prstGeom>
            <a:ln w="38100" cmpd="sng">
              <a:solidFill>
                <a:srgbClr val="4F81BD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7158893" y="3897297"/>
              <a:ext cx="1293543" cy="629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600" dirty="0">
                  <a:solidFill>
                    <a:prstClr val="black"/>
                  </a:solidFill>
                  <a:latin typeface="Calibri"/>
                </a:rPr>
                <a:t>Prophets</a:t>
              </a:r>
            </a:p>
            <a:p>
              <a:pPr>
                <a:lnSpc>
                  <a:spcPct val="110000"/>
                </a:lnSpc>
              </a:pPr>
              <a:r>
                <a:rPr lang="en-US" sz="1600" dirty="0">
                  <a:solidFill>
                    <a:prstClr val="black"/>
                  </a:solidFill>
                  <a:latin typeface="Calibri"/>
                </a:rPr>
                <a:t>Silent years 2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370667" y="3035518"/>
              <a:ext cx="129354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Calibri"/>
                </a:rPr>
                <a:t>Silent years 1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226241" y="4613918"/>
              <a:ext cx="2820228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Sun go down at noon</a:t>
              </a:r>
            </a:p>
            <a:p>
              <a:pPr algn="ctr"/>
              <a:r>
                <a:rPr lang="en-US" sz="2000" dirty="0">
                  <a:solidFill>
                    <a:prstClr val="black"/>
                  </a:solidFill>
                  <a:latin typeface="Calibri"/>
                </a:rPr>
                <a:t>Mourning for an only son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7803275" y="2432238"/>
              <a:ext cx="18375" cy="299929"/>
            </a:xfrm>
            <a:prstGeom prst="straightConnector1">
              <a:avLst/>
            </a:prstGeom>
            <a:ln w="38100" cmpd="sng">
              <a:solidFill>
                <a:srgbClr val="4F81BD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346628" y="296602"/>
            <a:ext cx="4532399" cy="6044544"/>
            <a:chOff x="642474" y="246482"/>
            <a:chExt cx="5849722" cy="6541319"/>
          </a:xfrm>
        </p:grpSpPr>
        <p:grpSp>
          <p:nvGrpSpPr>
            <p:cNvPr id="32" name="Group 31"/>
            <p:cNvGrpSpPr/>
            <p:nvPr/>
          </p:nvGrpSpPr>
          <p:grpSpPr>
            <a:xfrm>
              <a:off x="642474" y="246482"/>
              <a:ext cx="5228470" cy="5809326"/>
              <a:chOff x="622604" y="240117"/>
              <a:chExt cx="5228470" cy="5809326"/>
            </a:xfrm>
          </p:grpSpPr>
          <p:pic>
            <p:nvPicPr>
              <p:cNvPr id="37" name="Picture 36" descr="Screen Shot 2022-08-09 at 15.09.38.pn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768" t="10760" r="13511" b="32720"/>
              <a:stretch/>
            </p:blipFill>
            <p:spPr>
              <a:xfrm>
                <a:off x="622604" y="240117"/>
                <a:ext cx="5228470" cy="5809326"/>
              </a:xfrm>
              <a:prstGeom prst="rect">
                <a:avLst/>
              </a:prstGeom>
            </p:spPr>
          </p:pic>
          <p:cxnSp>
            <p:nvCxnSpPr>
              <p:cNvPr id="39" name="Straight Arrow Connector 38"/>
              <p:cNvCxnSpPr/>
              <p:nvPr/>
            </p:nvCxnSpPr>
            <p:spPr>
              <a:xfrm>
                <a:off x="2741513" y="1838624"/>
                <a:ext cx="0" cy="185848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 flipH="1" flipV="1">
                <a:off x="2870905" y="4512729"/>
                <a:ext cx="237219" cy="45378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TextBox 32"/>
            <p:cNvSpPr txBox="1"/>
            <p:nvPr/>
          </p:nvSpPr>
          <p:spPr>
            <a:xfrm>
              <a:off x="929648" y="478884"/>
              <a:ext cx="3880448" cy="132562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2800" b="1" u="sng" dirty="0"/>
                <a:t>Bethel</a:t>
              </a:r>
              <a:r>
                <a:rPr lang="en-US" sz="2000" dirty="0"/>
                <a:t> </a:t>
              </a:r>
            </a:p>
            <a:p>
              <a:r>
                <a:rPr lang="en-US" sz="2000" dirty="0"/>
                <a:t>Golden cow set up by</a:t>
              </a:r>
            </a:p>
            <a:p>
              <a:r>
                <a:rPr lang="en-US" sz="2000" dirty="0" err="1"/>
                <a:t>Jerobaom</a:t>
              </a:r>
              <a:r>
                <a:rPr lang="en-US" sz="2000" dirty="0"/>
                <a:t> (l) 1 Ki 12:26-29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210818" y="4922601"/>
              <a:ext cx="3281378" cy="186520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2800" b="1" u="sng" dirty="0"/>
                <a:t>Jerusalem</a:t>
              </a:r>
              <a:r>
                <a:rPr lang="en-US" dirty="0"/>
                <a:t> </a:t>
              </a:r>
            </a:p>
            <a:p>
              <a:r>
                <a:rPr lang="en-US" sz="2000" dirty="0"/>
                <a:t>The Temple</a:t>
              </a:r>
            </a:p>
            <a:p>
              <a:r>
                <a:rPr lang="en-US" sz="2000" dirty="0"/>
                <a:t>Prepared by David</a:t>
              </a:r>
            </a:p>
            <a:p>
              <a:r>
                <a:rPr lang="en-US" sz="2000" dirty="0"/>
                <a:t>Built by Solomon</a:t>
              </a:r>
            </a:p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07471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 amt="5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082" y="2728041"/>
            <a:ext cx="8229600" cy="2127841"/>
          </a:xfrm>
        </p:spPr>
        <p:txBody>
          <a:bodyPr>
            <a:noAutofit/>
          </a:bodyPr>
          <a:lstStyle/>
          <a:p>
            <a:pPr lvl="0" algn="l"/>
            <a:br>
              <a:rPr lang="en-US" sz="3600" b="1" dirty="0">
                <a:latin typeface="Arial"/>
                <a:cs typeface="Arial"/>
              </a:rPr>
            </a:br>
            <a:br>
              <a:rPr lang="en-US" sz="2800" b="1" dirty="0">
                <a:latin typeface="Arial"/>
                <a:cs typeface="Arial"/>
              </a:rPr>
            </a:br>
            <a:br>
              <a:rPr lang="en-US" sz="4800" b="1" dirty="0"/>
            </a:br>
            <a:endParaRPr lang="en-GB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633803" y="431489"/>
            <a:ext cx="7666582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prstClr val="black"/>
                </a:solidFill>
                <a:latin typeface="Calibri"/>
              </a:rPr>
              <a:t>AMOS 7 to 9.</a:t>
            </a:r>
            <a:r>
              <a:rPr lang="en-US" sz="2400" b="1" dirty="0">
                <a:solidFill>
                  <a:prstClr val="black"/>
                </a:solidFill>
                <a:latin typeface="Calibri"/>
              </a:rPr>
              <a:t> God will solve the problem of repeated sin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	God is a merciful God – will discipline with restraint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	God will mourn ‘for an only son’. To deal finally with sin.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		Matt 27:</a:t>
            </a:r>
            <a:r>
              <a:rPr lang="en-US" sz="2400" i="1" dirty="0">
                <a:solidFill>
                  <a:prstClr val="black"/>
                </a:solidFill>
                <a:latin typeface="Calibri"/>
              </a:rPr>
              <a:t>45-51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 Earthquake, Sun into darkness, 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			Mourning for an only Son.</a:t>
            </a:r>
            <a:endParaRPr lang="en-US" sz="2800" dirty="0">
              <a:solidFill>
                <a:prstClr val="black"/>
              </a:solidFill>
              <a:latin typeface="Calibri"/>
            </a:endParaRPr>
          </a:p>
          <a:p>
            <a:r>
              <a:rPr lang="en-US" sz="2800" u="sng" dirty="0">
                <a:solidFill>
                  <a:prstClr val="black"/>
                </a:solidFill>
                <a:latin typeface="Calibri"/>
              </a:rPr>
              <a:t>Amos 9</a:t>
            </a:r>
            <a:r>
              <a:rPr lang="en-US" sz="2800" dirty="0">
                <a:solidFill>
                  <a:prstClr val="black"/>
                </a:solidFill>
                <a:latin typeface="Calibri"/>
              </a:rPr>
              <a:t>: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1-10 </a:t>
            </a:r>
            <a:r>
              <a:rPr lang="en-US" sz="2800" dirty="0"/>
              <a:t>Lord standing beside the Altar</a:t>
            </a:r>
          </a:p>
          <a:p>
            <a:r>
              <a:rPr lang="en-US" sz="2400" dirty="0"/>
              <a:t>The Lord’s </a:t>
            </a:r>
            <a:r>
              <a:rPr lang="en-US" sz="2400" dirty="0" err="1"/>
              <a:t>judgement</a:t>
            </a:r>
            <a:r>
              <a:rPr lang="en-US" sz="2400" dirty="0"/>
              <a:t> on Israel </a:t>
            </a:r>
          </a:p>
          <a:p>
            <a:r>
              <a:rPr lang="en-US" sz="2400" dirty="0"/>
              <a:t>	 – destroy it from the face of the earth</a:t>
            </a:r>
          </a:p>
          <a:p>
            <a:r>
              <a:rPr lang="en-US" sz="2400" dirty="0"/>
              <a:t>	(1</a:t>
            </a:r>
            <a:r>
              <a:rPr lang="en-US" sz="2400" baseline="30000" dirty="0"/>
              <a:t>st</a:t>
            </a:r>
            <a:r>
              <a:rPr lang="en-US" sz="2400" dirty="0"/>
              <a:t> Exile-return, then 70 AD till 1948 – no Israel!)</a:t>
            </a:r>
          </a:p>
          <a:p>
            <a:r>
              <a:rPr lang="en-US" sz="2400" dirty="0"/>
              <a:t>I will not utterly destroy the house of Jacob!</a:t>
            </a:r>
            <a:endParaRPr lang="en-US" sz="2400" u="sng" dirty="0"/>
          </a:p>
          <a:p>
            <a:r>
              <a:rPr lang="en-US" sz="2800" u="sng" dirty="0"/>
              <a:t>Amos 9: </a:t>
            </a:r>
            <a:r>
              <a:rPr lang="en-US" sz="2400" dirty="0"/>
              <a:t>11-15 </a:t>
            </a:r>
          </a:p>
          <a:p>
            <a:r>
              <a:rPr lang="en-US" sz="2800" dirty="0"/>
              <a:t>Restoration of Tabernacle of David which is fallen</a:t>
            </a:r>
          </a:p>
          <a:p>
            <a:r>
              <a:rPr lang="en-US" sz="2800" dirty="0"/>
              <a:t>	-- Glorious restoration and complete security</a:t>
            </a:r>
          </a:p>
          <a:p>
            <a:endParaRPr lang="en-US" sz="28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5384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6638</TotalTime>
  <Words>2304</Words>
  <Application>Microsoft Office PowerPoint</Application>
  <PresentationFormat>On-screen Show (4:3)</PresentationFormat>
  <Paragraphs>193</Paragraphs>
  <Slides>21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system-ui</vt:lpstr>
      <vt:lpstr>Office Theme</vt:lpstr>
      <vt:lpstr>1_Office Theme</vt:lpstr>
      <vt:lpstr>2_Office Theme</vt:lpstr>
      <vt:lpstr>3_Office Theme</vt:lpstr>
      <vt:lpstr>4_Office Theme</vt:lpstr>
      <vt:lpstr>5_Office Theme</vt:lpstr>
      <vt:lpstr>   </vt:lpstr>
      <vt:lpstr>   </vt:lpstr>
      <vt:lpstr>   </vt:lpstr>
      <vt:lpstr>   </vt:lpstr>
      <vt:lpstr>   </vt:lpstr>
      <vt:lpstr>   </vt:lpstr>
      <vt:lpstr>   </vt:lpstr>
      <vt:lpstr>PowerPoint Presentation</vt:lpstr>
      <vt:lpstr>   </vt:lpstr>
      <vt:lpstr>   </vt:lpstr>
      <vt:lpstr>   </vt:lpstr>
      <vt:lpstr>   </vt:lpstr>
      <vt:lpstr>   </vt:lpstr>
      <vt:lpstr>   </vt:lpstr>
      <vt:lpstr>PowerPoint Presentation</vt:lpstr>
      <vt:lpstr>PowerPoint Presentation</vt:lpstr>
      <vt:lpstr>   </vt:lpstr>
      <vt:lpstr>   </vt:lpstr>
      <vt:lpstr>  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Josh Fitzhugh</dc:creator>
  <cp:lastModifiedBy>BETHESDA SERANGOON</cp:lastModifiedBy>
  <cp:revision>1144</cp:revision>
  <cp:lastPrinted>2022-09-16T07:50:56Z</cp:lastPrinted>
  <dcterms:created xsi:type="dcterms:W3CDTF">2014-02-19T04:43:54Z</dcterms:created>
  <dcterms:modified xsi:type="dcterms:W3CDTF">2022-09-18T00:52:54Z</dcterms:modified>
</cp:coreProperties>
</file>